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03" r:id="rId1"/>
  </p:sldMasterIdLst>
  <p:notesMasterIdLst>
    <p:notesMasterId r:id="rId97"/>
  </p:notesMasterIdLst>
  <p:handoutMasterIdLst>
    <p:handoutMasterId r:id="rId98"/>
  </p:handoutMasterIdLst>
  <p:sldIdLst>
    <p:sldId id="256" r:id="rId2"/>
    <p:sldId id="332" r:id="rId3"/>
    <p:sldId id="333" r:id="rId4"/>
    <p:sldId id="334" r:id="rId5"/>
    <p:sldId id="335" r:id="rId6"/>
    <p:sldId id="336" r:id="rId7"/>
    <p:sldId id="337" r:id="rId8"/>
    <p:sldId id="338" r:id="rId9"/>
    <p:sldId id="339" r:id="rId10"/>
    <p:sldId id="341" r:id="rId11"/>
    <p:sldId id="340" r:id="rId12"/>
    <p:sldId id="398" r:id="rId13"/>
    <p:sldId id="399" r:id="rId14"/>
    <p:sldId id="342" r:id="rId15"/>
    <p:sldId id="343" r:id="rId16"/>
    <p:sldId id="400" r:id="rId17"/>
    <p:sldId id="344" r:id="rId18"/>
    <p:sldId id="401" r:id="rId19"/>
    <p:sldId id="411" r:id="rId20"/>
    <p:sldId id="412" r:id="rId21"/>
    <p:sldId id="413" r:id="rId22"/>
    <p:sldId id="414" r:id="rId23"/>
    <p:sldId id="415" r:id="rId24"/>
    <p:sldId id="416" r:id="rId25"/>
    <p:sldId id="417" r:id="rId26"/>
    <p:sldId id="419" r:id="rId27"/>
    <p:sldId id="418" r:id="rId28"/>
    <p:sldId id="420" r:id="rId29"/>
    <p:sldId id="421" r:id="rId30"/>
    <p:sldId id="422" r:id="rId31"/>
    <p:sldId id="425" r:id="rId32"/>
    <p:sldId id="426" r:id="rId33"/>
    <p:sldId id="427" r:id="rId34"/>
    <p:sldId id="428" r:id="rId35"/>
    <p:sldId id="429" r:id="rId36"/>
    <p:sldId id="431" r:id="rId37"/>
    <p:sldId id="430" r:id="rId38"/>
    <p:sldId id="423" r:id="rId39"/>
    <p:sldId id="424" r:id="rId40"/>
    <p:sldId id="432" r:id="rId41"/>
    <p:sldId id="435" r:id="rId42"/>
    <p:sldId id="434" r:id="rId43"/>
    <p:sldId id="433" r:id="rId44"/>
    <p:sldId id="436" r:id="rId45"/>
    <p:sldId id="437" r:id="rId46"/>
    <p:sldId id="345" r:id="rId47"/>
    <p:sldId id="346" r:id="rId48"/>
    <p:sldId id="347" r:id="rId49"/>
    <p:sldId id="352" r:id="rId50"/>
    <p:sldId id="353" r:id="rId51"/>
    <p:sldId id="354" r:id="rId52"/>
    <p:sldId id="355" r:id="rId53"/>
    <p:sldId id="349" r:id="rId54"/>
    <p:sldId id="356" r:id="rId55"/>
    <p:sldId id="350" r:id="rId56"/>
    <p:sldId id="402" r:id="rId57"/>
    <p:sldId id="403" r:id="rId58"/>
    <p:sldId id="406" r:id="rId59"/>
    <p:sldId id="407" r:id="rId60"/>
    <p:sldId id="408" r:id="rId61"/>
    <p:sldId id="409" r:id="rId62"/>
    <p:sldId id="438" r:id="rId63"/>
    <p:sldId id="348" r:id="rId64"/>
    <p:sldId id="358" r:id="rId65"/>
    <p:sldId id="351" r:id="rId66"/>
    <p:sldId id="359" r:id="rId67"/>
    <p:sldId id="362" r:id="rId68"/>
    <p:sldId id="364" r:id="rId69"/>
    <p:sldId id="439" r:id="rId70"/>
    <p:sldId id="367" r:id="rId71"/>
    <p:sldId id="410" r:id="rId72"/>
    <p:sldId id="404" r:id="rId73"/>
    <p:sldId id="372" r:id="rId74"/>
    <p:sldId id="440" r:id="rId75"/>
    <p:sldId id="441" r:id="rId76"/>
    <p:sldId id="442" r:id="rId77"/>
    <p:sldId id="373" r:id="rId78"/>
    <p:sldId id="374" r:id="rId79"/>
    <p:sldId id="375" r:id="rId80"/>
    <p:sldId id="376" r:id="rId81"/>
    <p:sldId id="377" r:id="rId82"/>
    <p:sldId id="378" r:id="rId83"/>
    <p:sldId id="379" r:id="rId84"/>
    <p:sldId id="380" r:id="rId85"/>
    <p:sldId id="381" r:id="rId86"/>
    <p:sldId id="382" r:id="rId87"/>
    <p:sldId id="383" r:id="rId88"/>
    <p:sldId id="384" r:id="rId89"/>
    <p:sldId id="385" r:id="rId90"/>
    <p:sldId id="386" r:id="rId91"/>
    <p:sldId id="387" r:id="rId92"/>
    <p:sldId id="388" r:id="rId93"/>
    <p:sldId id="389" r:id="rId94"/>
    <p:sldId id="390" r:id="rId95"/>
    <p:sldId id="303" r:id="rId96"/>
  </p:sldIdLst>
  <p:sldSz cx="9144000" cy="5143500" type="screen16x9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00"/>
    <a:srgbClr val="32C832"/>
    <a:srgbClr val="32C8C8"/>
    <a:srgbClr val="C832C8"/>
    <a:srgbClr val="C8C8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676" autoAdjust="0"/>
    <p:restoredTop sz="94676" autoAdjust="0"/>
  </p:normalViewPr>
  <p:slideViewPr>
    <p:cSldViewPr snapToGrid="0">
      <p:cViewPr varScale="1">
        <p:scale>
          <a:sx n="93" d="100"/>
          <a:sy n="93" d="100"/>
        </p:scale>
        <p:origin x="-804" y="-96"/>
      </p:cViewPr>
      <p:guideLst>
        <p:guide orient="horz" pos="702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3642"/>
    </p:cViewPr>
  </p:sorterViewPr>
  <p:notesViewPr>
    <p:cSldViewPr snapToGrid="0">
      <p:cViewPr varScale="1">
        <p:scale>
          <a:sx n="56" d="100"/>
          <a:sy n="56" d="100"/>
        </p:scale>
        <p:origin x="-2838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97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presProps" Target="presProps.xml"/><Relationship Id="rId10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smtClean="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smtClean="0"/>
            </a:lvl1pPr>
          </a:lstStyle>
          <a:p>
            <a:pPr>
              <a:defRPr/>
            </a:pPr>
            <a:fld id="{71995086-55F9-4E49-95D5-0EB5C45310F7}" type="datetimeFigureOut">
              <a:rPr lang="en-GB"/>
              <a:pPr>
                <a:defRPr/>
              </a:pPr>
              <a:t>24/08/2023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smtClean="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smtClean="0"/>
            </a:lvl1pPr>
          </a:lstStyle>
          <a:p>
            <a:pPr>
              <a:defRPr/>
            </a:pPr>
            <a:fld id="{48B36883-08AD-4BE0-A599-B17AE7A9F718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996499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pitchFamily="-110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pitchFamily="-110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018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pitchFamily="-110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36951783-778B-4F6E-92A9-4A94367D035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644922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7" charset="0"/>
        <a:ea typeface="ＭＳ Ｐゴシック" pitchFamily="-110" charset="-128"/>
        <a:cs typeface="ＭＳ Ｐゴシック" pitchFamily="-110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7" charset="0"/>
        <a:ea typeface="ＭＳ Ｐゴシック" pitchFamily="-107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7" charset="0"/>
        <a:ea typeface="ＭＳ Ｐゴシック" pitchFamily="-107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7" charset="0"/>
        <a:ea typeface="ＭＳ Ｐゴシック" pitchFamily="-107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7" charset="0"/>
        <a:ea typeface="ＭＳ Ｐゴシック" pitchFamily="-107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Triangle 3"/>
          <p:cNvSpPr/>
          <p:nvPr/>
        </p:nvSpPr>
        <p:spPr>
          <a:xfrm>
            <a:off x="1" y="1985962"/>
            <a:ext cx="3571875" cy="3157538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pic>
        <p:nvPicPr>
          <p:cNvPr id="5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1200" y="41673"/>
            <a:ext cx="2032000" cy="8405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19140000">
            <a:off x="817113" y="1297802"/>
            <a:ext cx="5648623" cy="903230"/>
          </a:xfrm>
        </p:spPr>
        <p:txBody>
          <a:bodyPr bIns="9144"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19140000">
            <a:off x="1212278" y="1853194"/>
            <a:ext cx="6511131" cy="246944"/>
          </a:xfrm>
        </p:spPr>
        <p:txBody>
          <a:bodyPr tIns="9144">
            <a:normAutofit/>
          </a:bodyPr>
          <a:lstStyle>
            <a:lvl1pPr marL="0" indent="0" algn="l">
              <a:buNone/>
              <a:defRPr kumimoji="0" lang="en-US" sz="1400" b="0" i="0" u="none" strike="noStrike" kern="1200" cap="all" spc="40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j-ea"/>
                <a:cs typeface="Tunga" pitchFamily="2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85370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" y="4881563"/>
            <a:ext cx="1096963" cy="15121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EE5514B-64CB-46E5-91E4-C492CCE9A6A9}" type="datetimeFigureOut">
              <a:rPr lang="en-IN"/>
              <a:pPr>
                <a:defRPr/>
              </a:pPr>
              <a:t>24-08-2023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571875" y="4777979"/>
            <a:ext cx="4724400" cy="20597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01050" y="4692254"/>
            <a:ext cx="503238" cy="377428"/>
          </a:xfrm>
          <a:prstGeom prst="ellipse">
            <a:avLst/>
          </a:prstGeo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DFF751E0-A02B-4962-8FB4-A57AE0391FB6}" type="slidenum">
              <a:rPr lang="en-IN" altLang="en-US"/>
              <a:pPr>
                <a:defRPr/>
              </a:pPr>
              <a:t>‹#›</a:t>
            </a:fld>
            <a:endParaRPr lang="en-IN" altLang="en-US"/>
          </a:p>
        </p:txBody>
      </p:sp>
    </p:spTree>
    <p:extLst>
      <p:ext uri="{BB962C8B-B14F-4D97-AF65-F5344CB8AC3E}">
        <p14:creationId xmlns:p14="http://schemas.microsoft.com/office/powerpoint/2010/main" val="22029985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350877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350877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" y="4881563"/>
            <a:ext cx="1096963" cy="15121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AA231A8-26F8-4F1F-952C-CDF808908FBD}" type="datetimeFigureOut">
              <a:rPr lang="en-IN"/>
              <a:pPr>
                <a:defRPr/>
              </a:pPr>
              <a:t>24-08-2023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571875" y="4777979"/>
            <a:ext cx="4724400" cy="20597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01050" y="4692254"/>
            <a:ext cx="503238" cy="377428"/>
          </a:xfrm>
          <a:prstGeom prst="ellipse">
            <a:avLst/>
          </a:prstGeo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1B09A883-19C8-427F-8AC4-39BCE32A899D}" type="slidenum">
              <a:rPr lang="en-IN" altLang="en-US"/>
              <a:pPr>
                <a:defRPr/>
              </a:pPr>
              <a:t>‹#›</a:t>
            </a:fld>
            <a:endParaRPr lang="en-IN" altLang="en-US"/>
          </a:p>
        </p:txBody>
      </p:sp>
    </p:spTree>
    <p:extLst>
      <p:ext uri="{BB962C8B-B14F-4D97-AF65-F5344CB8AC3E}">
        <p14:creationId xmlns:p14="http://schemas.microsoft.com/office/powerpoint/2010/main" val="18721512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2726" y="264319"/>
            <a:ext cx="7521575" cy="411956"/>
          </a:xfrm>
        </p:spPr>
        <p:txBody>
          <a:bodyPr/>
          <a:lstStyle>
            <a:lvl1pPr>
              <a:defRPr cap="none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2726" y="815578"/>
            <a:ext cx="8181975" cy="3880247"/>
          </a:xfrm>
        </p:spPr>
        <p:txBody>
          <a:bodyPr/>
          <a:lstStyle>
            <a:lvl1pPr marL="182880" indent="-182880">
              <a:spcBef>
                <a:spcPts val="1200"/>
              </a:spcBef>
              <a:buSzPct val="120000"/>
              <a:buFont typeface="Wingdings" pitchFamily="2" charset="2"/>
              <a:buChar char="§"/>
              <a:defRPr sz="1800" b="0">
                <a:latin typeface="Arial" pitchFamily="34" charset="0"/>
                <a:cs typeface="Arial" pitchFamily="34" charset="0"/>
              </a:defRPr>
            </a:lvl1pPr>
            <a:lvl3pPr>
              <a:spcBef>
                <a:spcPts val="600"/>
              </a:spcBef>
              <a:defRPr sz="1600"/>
            </a:lvl3pPr>
            <a:lvl4pPr>
              <a:spcBef>
                <a:spcPts val="600"/>
              </a:spcBef>
              <a:defRPr sz="1600"/>
            </a:lvl4pPr>
            <a:lvl5pPr>
              <a:spcBef>
                <a:spcPts val="600"/>
              </a:spcBef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2"/>
            <a:r>
              <a:rPr lang="en-US" dirty="0"/>
              <a:t>Second level</a:t>
            </a:r>
          </a:p>
          <a:p>
            <a:pPr lvl="3"/>
            <a:r>
              <a:rPr lang="en-US" dirty="0"/>
              <a:t>Third level</a:t>
            </a:r>
          </a:p>
          <a:p>
            <a:pPr lvl="4"/>
            <a:r>
              <a:rPr lang="en-US" dirty="0"/>
              <a:t>Fourth </a:t>
            </a:r>
            <a:r>
              <a:rPr lang="en-US" dirty="0" smtClean="0"/>
              <a:t>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05368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-1588" y="-1191"/>
            <a:ext cx="9145588" cy="5144691"/>
          </a:xfrm>
          <a:custGeom>
            <a:avLst/>
            <a:gdLst>
              <a:gd name="connsiteX0" fmla="*/ 0 w 3350419"/>
              <a:gd name="connsiteY0" fmla="*/ 2081213 h 2083594"/>
              <a:gd name="connsiteX1" fmla="*/ 3031331 w 3350419"/>
              <a:gd name="connsiteY1" fmla="*/ 0 h 2083594"/>
              <a:gd name="connsiteX2" fmla="*/ 3350419 w 3350419"/>
              <a:gd name="connsiteY2" fmla="*/ 80963 h 2083594"/>
              <a:gd name="connsiteX3" fmla="*/ 3350419 w 3350419"/>
              <a:gd name="connsiteY3" fmla="*/ 2083594 h 2083594"/>
              <a:gd name="connsiteX4" fmla="*/ 0 w 3350419"/>
              <a:gd name="connsiteY4" fmla="*/ 2081213 h 2083594"/>
              <a:gd name="connsiteX0" fmla="*/ 0 w 3112294"/>
              <a:gd name="connsiteY0" fmla="*/ 2019301 h 2083594"/>
              <a:gd name="connsiteX1" fmla="*/ 2793206 w 3112294"/>
              <a:gd name="connsiteY1" fmla="*/ 0 h 2083594"/>
              <a:gd name="connsiteX2" fmla="*/ 3112294 w 3112294"/>
              <a:gd name="connsiteY2" fmla="*/ 80963 h 2083594"/>
              <a:gd name="connsiteX3" fmla="*/ 3112294 w 3112294"/>
              <a:gd name="connsiteY3" fmla="*/ 2083594 h 2083594"/>
              <a:gd name="connsiteX4" fmla="*/ 0 w 3112294"/>
              <a:gd name="connsiteY4" fmla="*/ 2019301 h 2083594"/>
              <a:gd name="connsiteX0" fmla="*/ 0 w 3345656"/>
              <a:gd name="connsiteY0" fmla="*/ 2097882 h 2097882"/>
              <a:gd name="connsiteX1" fmla="*/ 3026568 w 3345656"/>
              <a:gd name="connsiteY1" fmla="*/ 0 h 2097882"/>
              <a:gd name="connsiteX2" fmla="*/ 3345656 w 3345656"/>
              <a:gd name="connsiteY2" fmla="*/ 80963 h 2097882"/>
              <a:gd name="connsiteX3" fmla="*/ 3345656 w 3345656"/>
              <a:gd name="connsiteY3" fmla="*/ 2083594 h 2097882"/>
              <a:gd name="connsiteX4" fmla="*/ 0 w 3345656"/>
              <a:gd name="connsiteY4" fmla="*/ 2097882 h 2097882"/>
              <a:gd name="connsiteX0" fmla="*/ 0 w 2800350"/>
              <a:gd name="connsiteY0" fmla="*/ 1935957 h 2083594"/>
              <a:gd name="connsiteX1" fmla="*/ 2481262 w 2800350"/>
              <a:gd name="connsiteY1" fmla="*/ 0 h 2083594"/>
              <a:gd name="connsiteX2" fmla="*/ 2800350 w 2800350"/>
              <a:gd name="connsiteY2" fmla="*/ 80963 h 2083594"/>
              <a:gd name="connsiteX3" fmla="*/ 2800350 w 2800350"/>
              <a:gd name="connsiteY3" fmla="*/ 2083594 h 2083594"/>
              <a:gd name="connsiteX4" fmla="*/ 0 w 2800350"/>
              <a:gd name="connsiteY4" fmla="*/ 1935957 h 2083594"/>
              <a:gd name="connsiteX0" fmla="*/ 0 w 3352800"/>
              <a:gd name="connsiteY0" fmla="*/ 2083594 h 2083594"/>
              <a:gd name="connsiteX1" fmla="*/ 3033712 w 3352800"/>
              <a:gd name="connsiteY1" fmla="*/ 0 h 2083594"/>
              <a:gd name="connsiteX2" fmla="*/ 3352800 w 3352800"/>
              <a:gd name="connsiteY2" fmla="*/ 80963 h 2083594"/>
              <a:gd name="connsiteX3" fmla="*/ 3352800 w 3352800"/>
              <a:gd name="connsiteY3" fmla="*/ 2083594 h 2083594"/>
              <a:gd name="connsiteX4" fmla="*/ 0 w 3352800"/>
              <a:gd name="connsiteY4" fmla="*/ 2083594 h 2083594"/>
              <a:gd name="connsiteX0" fmla="*/ 0 w 3352800"/>
              <a:gd name="connsiteY0" fmla="*/ 2002631 h 2002631"/>
              <a:gd name="connsiteX1" fmla="*/ 3033712 w 3352800"/>
              <a:gd name="connsiteY1" fmla="*/ 15716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988469 w 3352800"/>
              <a:gd name="connsiteY1" fmla="*/ 59530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3966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45314 w 3352800"/>
              <a:gd name="connsiteY1" fmla="*/ 1224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4839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75865 w 3352800"/>
              <a:gd name="connsiteY1" fmla="*/ 8178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901 h 2002901"/>
              <a:gd name="connsiteX1" fmla="*/ 2836585 w 3352800"/>
              <a:gd name="connsiteY1" fmla="*/ 0 h 2002901"/>
              <a:gd name="connsiteX2" fmla="*/ 3352800 w 3352800"/>
              <a:gd name="connsiteY2" fmla="*/ 270 h 2002901"/>
              <a:gd name="connsiteX3" fmla="*/ 3352800 w 3352800"/>
              <a:gd name="connsiteY3" fmla="*/ 2002901 h 2002901"/>
              <a:gd name="connsiteX4" fmla="*/ 0 w 3352800"/>
              <a:gd name="connsiteY4" fmla="*/ 2002901 h 2002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2002901">
                <a:moveTo>
                  <a:pt x="0" y="2002901"/>
                </a:moveTo>
                <a:lnTo>
                  <a:pt x="2836585" y="0"/>
                </a:lnTo>
                <a:lnTo>
                  <a:pt x="3352800" y="270"/>
                </a:lnTo>
                <a:lnTo>
                  <a:pt x="3352800" y="2002901"/>
                </a:lnTo>
                <a:lnTo>
                  <a:pt x="0" y="200290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5" name="Right Triangle 4"/>
          <p:cNvSpPr/>
          <p:nvPr/>
        </p:nvSpPr>
        <p:spPr>
          <a:xfrm>
            <a:off x="1" y="1985962"/>
            <a:ext cx="3571875" cy="3157538"/>
          </a:xfrm>
          <a:prstGeom prst="rtTriangle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9140000">
            <a:off x="819399" y="1295053"/>
            <a:ext cx="5650992" cy="905632"/>
          </a:xfrm>
        </p:spPr>
        <p:txBody>
          <a:bodyPr bIns="9144" anchor="b"/>
          <a:lstStyle>
            <a:lvl1pPr algn="l">
              <a:defRPr kumimoji="0" lang="en-US" sz="3200" b="0" i="0" u="none" strike="noStrike" kern="1200" cap="all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 rot="19140000">
            <a:off x="1216152" y="1851228"/>
            <a:ext cx="6510528" cy="246888"/>
          </a:xfrm>
        </p:spPr>
        <p:txBody>
          <a:bodyPr>
            <a:normAutofit/>
          </a:bodyPr>
          <a:lstStyle>
            <a:lvl1pPr marL="0" indent="0">
              <a:buNone/>
              <a:defRPr kumimoji="0" lang="en-US" sz="1400" b="0" i="0" u="none" strike="noStrike" kern="1200" cap="all" spc="40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j-ea"/>
                <a:cs typeface="Tunga" pitchFamily="2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>
          <a:xfrm>
            <a:off x="1" y="4881563"/>
            <a:ext cx="1096963" cy="15121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6012E84-D1E7-4A12-93EA-CFFFE4F3A28F}" type="datetimeFigureOut">
              <a:rPr lang="en-IN"/>
              <a:pPr>
                <a:defRPr/>
              </a:pPr>
              <a:t>24-08-2023</a:t>
            </a:fld>
            <a:endParaRPr lang="en-IN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571875" y="4777979"/>
            <a:ext cx="4724400" cy="20597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01050" y="4692254"/>
            <a:ext cx="503238" cy="377428"/>
          </a:xfrm>
          <a:prstGeom prst="ellipse">
            <a:avLst/>
          </a:prstGeo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C505FD15-26E1-47DB-9254-319952C8A736}" type="slidenum">
              <a:rPr lang="en-IN" altLang="en-US"/>
              <a:pPr>
                <a:defRPr/>
              </a:pPr>
              <a:t>‹#›</a:t>
            </a:fld>
            <a:endParaRPr lang="en-IN" altLang="en-US"/>
          </a:p>
        </p:txBody>
      </p:sp>
    </p:spTree>
    <p:extLst>
      <p:ext uri="{BB962C8B-B14F-4D97-AF65-F5344CB8AC3E}">
        <p14:creationId xmlns:p14="http://schemas.microsoft.com/office/powerpoint/2010/main" val="15707194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822960"/>
            <a:ext cx="3200400" cy="278434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00016" y="822960"/>
            <a:ext cx="3200400" cy="278434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1" y="4881563"/>
            <a:ext cx="1096963" cy="15121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0D98F73-3980-4C5C-8E8A-9D7A681611DA}" type="datetimeFigureOut">
              <a:rPr lang="en-IN"/>
              <a:pPr>
                <a:defRPr/>
              </a:pPr>
              <a:t>24-08-2023</a:t>
            </a:fld>
            <a:endParaRPr lang="en-IN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571875" y="4777979"/>
            <a:ext cx="4724400" cy="20597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01050" y="4692254"/>
            <a:ext cx="503238" cy="377428"/>
          </a:xfrm>
          <a:prstGeom prst="ellipse">
            <a:avLst/>
          </a:prstGeo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832E4613-9FCC-4DDC-8622-2FC5A85D82B0}" type="slidenum">
              <a:rPr lang="en-IN" altLang="en-US"/>
              <a:pPr>
                <a:defRPr/>
              </a:pPr>
              <a:t>‹#›</a:t>
            </a:fld>
            <a:endParaRPr lang="en-IN" altLang="en-US"/>
          </a:p>
        </p:txBody>
      </p:sp>
    </p:spTree>
    <p:extLst>
      <p:ext uri="{BB962C8B-B14F-4D97-AF65-F5344CB8AC3E}">
        <p14:creationId xmlns:p14="http://schemas.microsoft.com/office/powerpoint/2010/main" val="7165361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822960"/>
            <a:ext cx="3200400" cy="411480"/>
          </a:xfrm>
        </p:spPr>
        <p:txBody>
          <a:bodyPr anchor="b">
            <a:normAutofit/>
          </a:bodyPr>
          <a:lstStyle>
            <a:lvl1pPr marL="0" indent="0">
              <a:buNone/>
              <a:defRPr lang="en-US" sz="1400" b="0" kern="1200" cap="all" spc="400" baseline="0" dirty="0" smtClean="0">
                <a:solidFill>
                  <a:schemeClr val="tx1"/>
                </a:solidFill>
                <a:latin typeface="+mn-lt"/>
                <a:ea typeface="+mj-ea"/>
                <a:cs typeface="Tunga" pitchFamily="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9150" y="1276386"/>
            <a:ext cx="3200400" cy="233172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00016" y="822960"/>
            <a:ext cx="3200400" cy="411480"/>
          </a:xfrm>
        </p:spPr>
        <p:txBody>
          <a:bodyPr anchor="b">
            <a:normAutofit/>
          </a:bodyPr>
          <a:lstStyle>
            <a:lvl1pPr marL="0" indent="0">
              <a:buNone/>
              <a:defRPr lang="en-US" sz="1400" b="0" kern="1200" cap="all" spc="400" baseline="0" dirty="0" smtClean="0">
                <a:solidFill>
                  <a:schemeClr val="tx1"/>
                </a:solidFill>
                <a:latin typeface="+mn-lt"/>
                <a:ea typeface="+mj-ea"/>
                <a:cs typeface="Tunga" pitchFamily="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00016" y="1276386"/>
            <a:ext cx="3200400" cy="233172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1" y="4881563"/>
            <a:ext cx="1096963" cy="15121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1ED52D1-D9F1-4C5F-A4BE-421914C94030}" type="datetimeFigureOut">
              <a:rPr lang="en-IN"/>
              <a:pPr>
                <a:defRPr/>
              </a:pPr>
              <a:t>24-08-2023</a:t>
            </a:fld>
            <a:endParaRPr lang="en-IN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571875" y="4777979"/>
            <a:ext cx="4724400" cy="20597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01050" y="4692254"/>
            <a:ext cx="503238" cy="377428"/>
          </a:xfrm>
          <a:prstGeom prst="ellipse">
            <a:avLst/>
          </a:prstGeo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6D066D6F-1C04-4AD1-BF4C-5576462F97E2}" type="slidenum">
              <a:rPr lang="en-IN" altLang="en-US"/>
              <a:pPr>
                <a:defRPr/>
              </a:pPr>
              <a:t>‹#›</a:t>
            </a:fld>
            <a:endParaRPr lang="en-IN" altLang="en-US"/>
          </a:p>
        </p:txBody>
      </p:sp>
    </p:spTree>
    <p:extLst>
      <p:ext uri="{BB962C8B-B14F-4D97-AF65-F5344CB8AC3E}">
        <p14:creationId xmlns:p14="http://schemas.microsoft.com/office/powerpoint/2010/main" val="12040260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>
          <a:xfrm>
            <a:off x="1" y="4881563"/>
            <a:ext cx="1096963" cy="15121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EA97D74-7C36-4EEC-8B84-49318490E646}" type="datetimeFigureOut">
              <a:rPr lang="en-IN"/>
              <a:pPr>
                <a:defRPr/>
              </a:pPr>
              <a:t>24-08-2023</a:t>
            </a:fld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571875" y="4777979"/>
            <a:ext cx="4724400" cy="20597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01050" y="4692254"/>
            <a:ext cx="503238" cy="377428"/>
          </a:xfrm>
          <a:prstGeom prst="ellipse">
            <a:avLst/>
          </a:prstGeo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C42EC9BA-DAB7-47F7-80FD-FC7A49284849}" type="slidenum">
              <a:rPr lang="en-IN" altLang="en-US"/>
              <a:pPr>
                <a:defRPr/>
              </a:pPr>
              <a:t>‹#›</a:t>
            </a:fld>
            <a:endParaRPr lang="en-IN" altLang="en-US"/>
          </a:p>
        </p:txBody>
      </p:sp>
    </p:spTree>
    <p:extLst>
      <p:ext uri="{BB962C8B-B14F-4D97-AF65-F5344CB8AC3E}">
        <p14:creationId xmlns:p14="http://schemas.microsoft.com/office/powerpoint/2010/main" val="10441111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>
          <a:xfrm>
            <a:off x="1" y="4881563"/>
            <a:ext cx="1096963" cy="15121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9FAD9D3-4540-41AC-8B28-3F7145035B2B}" type="datetimeFigureOut">
              <a:rPr lang="en-IN"/>
              <a:pPr>
                <a:defRPr/>
              </a:pPr>
              <a:t>24-08-2023</a:t>
            </a:fld>
            <a:endParaRPr lang="en-IN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571875" y="4777979"/>
            <a:ext cx="4724400" cy="20597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01050" y="4692254"/>
            <a:ext cx="503238" cy="377428"/>
          </a:xfrm>
          <a:prstGeom prst="ellipse">
            <a:avLst/>
          </a:prstGeo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9D909101-1ED0-4579-8872-0C3E1F8BF2C7}" type="slidenum">
              <a:rPr lang="en-IN" altLang="en-US"/>
              <a:pPr>
                <a:defRPr/>
              </a:pPr>
              <a:t>‹#›</a:t>
            </a:fld>
            <a:endParaRPr lang="en-IN" altLang="en-US"/>
          </a:p>
        </p:txBody>
      </p:sp>
    </p:spTree>
    <p:extLst>
      <p:ext uri="{BB962C8B-B14F-4D97-AF65-F5344CB8AC3E}">
        <p14:creationId xmlns:p14="http://schemas.microsoft.com/office/powerpoint/2010/main" val="275490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ight Triangle 4"/>
          <p:cNvSpPr/>
          <p:nvPr/>
        </p:nvSpPr>
        <p:spPr>
          <a:xfrm>
            <a:off x="1" y="1985962"/>
            <a:ext cx="3571875" cy="3157538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6" name="Right Triangle 5"/>
          <p:cNvSpPr/>
          <p:nvPr/>
        </p:nvSpPr>
        <p:spPr>
          <a:xfrm rot="5400000">
            <a:off x="1290638" y="-1290638"/>
            <a:ext cx="5143500" cy="7724775"/>
          </a:xfrm>
          <a:prstGeom prst="rtTriangle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9140000">
            <a:off x="784930" y="1182078"/>
            <a:ext cx="5212080" cy="817070"/>
          </a:xfrm>
        </p:spPr>
        <p:txBody>
          <a:bodyPr bIns="0" anchor="b"/>
          <a:lstStyle>
            <a:lvl1pPr algn="l">
              <a:defRPr kumimoji="0" lang="en-US" sz="2800" b="0" i="0" u="none" strike="noStrike" kern="1200" cap="all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9553" y="1964184"/>
            <a:ext cx="3807779" cy="249351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 rot="19140000">
            <a:off x="1297954" y="1690039"/>
            <a:ext cx="5794760" cy="467486"/>
          </a:xfrm>
        </p:spPr>
        <p:txBody>
          <a:bodyPr>
            <a:normAutofit/>
          </a:bodyPr>
          <a:lstStyle>
            <a:lvl1pPr marL="0" indent="0">
              <a:buNone/>
              <a:defRPr lang="en-US" sz="1400" b="1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>
          <a:xfrm>
            <a:off x="1" y="4881563"/>
            <a:ext cx="1096963" cy="15121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EA92388-66E5-4161-9D92-20D1A36F7C8E}" type="datetimeFigureOut">
              <a:rPr lang="en-IN"/>
              <a:pPr>
                <a:defRPr/>
              </a:pPr>
              <a:t>24-08-2023</a:t>
            </a:fld>
            <a:endParaRPr lang="en-IN"/>
          </a:p>
        </p:txBody>
      </p:sp>
      <p:sp>
        <p:nvSpPr>
          <p:cNvPr id="8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571875" y="4777979"/>
            <a:ext cx="4724400" cy="20597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01050" y="4692254"/>
            <a:ext cx="503238" cy="377428"/>
          </a:xfrm>
          <a:prstGeom prst="ellipse">
            <a:avLst/>
          </a:prstGeom>
          <a:ln>
            <a:solidFill>
              <a:schemeClr val="tx2"/>
            </a:solidFill>
          </a:ln>
        </p:spPr>
        <p:txBody>
          <a:bodyPr/>
          <a:lstStyle>
            <a:lvl1pPr>
              <a:defRPr smtClean="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0BF9ACA0-3268-42FE-A2A9-372BE22FCBA4}" type="slidenum">
              <a:rPr lang="en-IN" altLang="en-US"/>
              <a:pPr>
                <a:defRPr/>
              </a:pPr>
              <a:t>‹#›</a:t>
            </a:fld>
            <a:endParaRPr lang="en-IN" altLang="en-US"/>
          </a:p>
        </p:txBody>
      </p:sp>
    </p:spTree>
    <p:extLst>
      <p:ext uri="{BB962C8B-B14F-4D97-AF65-F5344CB8AC3E}">
        <p14:creationId xmlns:p14="http://schemas.microsoft.com/office/powerpoint/2010/main" val="28270469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ight Triangle 4"/>
          <p:cNvSpPr/>
          <p:nvPr/>
        </p:nvSpPr>
        <p:spPr>
          <a:xfrm>
            <a:off x="1" y="1985962"/>
            <a:ext cx="3571875" cy="3157538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6" name="Freeform 5"/>
          <p:cNvSpPr/>
          <p:nvPr/>
        </p:nvSpPr>
        <p:spPr>
          <a:xfrm>
            <a:off x="1" y="3786187"/>
            <a:ext cx="3571875" cy="1357313"/>
          </a:xfrm>
          <a:custGeom>
            <a:avLst/>
            <a:gdLst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3571875 w 3571875"/>
              <a:gd name="connsiteY2" fmla="*/ 4210050 h 4210050"/>
              <a:gd name="connsiteX3" fmla="*/ 0 w 3571875"/>
              <a:gd name="connsiteY3" fmla="*/ 4210050 h 4210050"/>
              <a:gd name="connsiteX0" fmla="*/ 0 w 3571875"/>
              <a:gd name="connsiteY0" fmla="*/ 1809750 h 1809750"/>
              <a:gd name="connsiteX1" fmla="*/ 1895475 w 3571875"/>
              <a:gd name="connsiteY1" fmla="*/ 0 h 1809750"/>
              <a:gd name="connsiteX2" fmla="*/ 3571875 w 3571875"/>
              <a:gd name="connsiteY2" fmla="*/ 1809750 h 1809750"/>
              <a:gd name="connsiteX3" fmla="*/ 0 w 3571875"/>
              <a:gd name="connsiteY3" fmla="*/ 1809750 h 1809750"/>
              <a:gd name="connsiteX0" fmla="*/ 0 w 3571875"/>
              <a:gd name="connsiteY0" fmla="*/ 1809750 h 1809750"/>
              <a:gd name="connsiteX1" fmla="*/ 2038350 w 3571875"/>
              <a:gd name="connsiteY1" fmla="*/ 0 h 1809750"/>
              <a:gd name="connsiteX2" fmla="*/ 3571875 w 3571875"/>
              <a:gd name="connsiteY2" fmla="*/ 1809750 h 1809750"/>
              <a:gd name="connsiteX3" fmla="*/ 0 w 3571875"/>
              <a:gd name="connsiteY3" fmla="*/ 1809750 h 1809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71875" h="1809750">
                <a:moveTo>
                  <a:pt x="0" y="1809750"/>
                </a:moveTo>
                <a:lnTo>
                  <a:pt x="2038350" y="0"/>
                </a:lnTo>
                <a:lnTo>
                  <a:pt x="3571875" y="1809750"/>
                </a:lnTo>
                <a:lnTo>
                  <a:pt x="0" y="1809750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2028826" y="0"/>
            <a:ext cx="7115175" cy="5143500"/>
          </a:xfrm>
          <a:custGeom>
            <a:avLst/>
            <a:gdLst>
              <a:gd name="connsiteX0" fmla="*/ 0 w 7104888"/>
              <a:gd name="connsiteY0" fmla="*/ 0 h 6858000"/>
              <a:gd name="connsiteX1" fmla="*/ 7104888 w 7104888"/>
              <a:gd name="connsiteY1" fmla="*/ 0 h 6858000"/>
              <a:gd name="connsiteX2" fmla="*/ 7104888 w 7104888"/>
              <a:gd name="connsiteY2" fmla="*/ 6858000 h 6858000"/>
              <a:gd name="connsiteX3" fmla="*/ 0 w 7104888"/>
              <a:gd name="connsiteY3" fmla="*/ 6858000 h 6858000"/>
              <a:gd name="connsiteX4" fmla="*/ 0 w 7104888"/>
              <a:gd name="connsiteY4" fmla="*/ 0 h 6858000"/>
              <a:gd name="connsiteX0" fmla="*/ 0 w 7104888"/>
              <a:gd name="connsiteY0" fmla="*/ 0 h 6858000"/>
              <a:gd name="connsiteX1" fmla="*/ 5695188 w 7104888"/>
              <a:gd name="connsiteY1" fmla="*/ 0 h 6858000"/>
              <a:gd name="connsiteX2" fmla="*/ 7104888 w 7104888"/>
              <a:gd name="connsiteY2" fmla="*/ 0 h 6858000"/>
              <a:gd name="connsiteX3" fmla="*/ 7104888 w 7104888"/>
              <a:gd name="connsiteY3" fmla="*/ 6858000 h 6858000"/>
              <a:gd name="connsiteX4" fmla="*/ 0 w 7104888"/>
              <a:gd name="connsiteY4" fmla="*/ 6858000 h 6858000"/>
              <a:gd name="connsiteX5" fmla="*/ 0 w 7104888"/>
              <a:gd name="connsiteY5" fmla="*/ 0 h 6858000"/>
              <a:gd name="connsiteX0" fmla="*/ 10287 w 7115175"/>
              <a:gd name="connsiteY0" fmla="*/ 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0287 w 7115175"/>
              <a:gd name="connsiteY4" fmla="*/ 6858000 h 6858000"/>
              <a:gd name="connsiteX5" fmla="*/ 0 w 7115175"/>
              <a:gd name="connsiteY5" fmla="*/ 5048250 h 6858000"/>
              <a:gd name="connsiteX6" fmla="*/ 10287 w 7115175"/>
              <a:gd name="connsiteY6" fmla="*/ 0 h 6858000"/>
              <a:gd name="connsiteX0" fmla="*/ 10287 w 7115175"/>
              <a:gd name="connsiteY0" fmla="*/ 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533526 w 7115175"/>
              <a:gd name="connsiteY4" fmla="*/ 6848475 h 6858000"/>
              <a:gd name="connsiteX5" fmla="*/ 10287 w 7115175"/>
              <a:gd name="connsiteY5" fmla="*/ 6858000 h 6858000"/>
              <a:gd name="connsiteX6" fmla="*/ 0 w 7115175"/>
              <a:gd name="connsiteY6" fmla="*/ 5048250 h 6858000"/>
              <a:gd name="connsiteX7" fmla="*/ 10287 w 7115175"/>
              <a:gd name="connsiteY7" fmla="*/ 0 h 6858000"/>
              <a:gd name="connsiteX0" fmla="*/ 10287 w 7115175"/>
              <a:gd name="connsiteY0" fmla="*/ 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533526 w 7115175"/>
              <a:gd name="connsiteY4" fmla="*/ 6848475 h 6858000"/>
              <a:gd name="connsiteX5" fmla="*/ 0 w 7115175"/>
              <a:gd name="connsiteY5" fmla="*/ 5048250 h 6858000"/>
              <a:gd name="connsiteX6" fmla="*/ 10287 w 7115175"/>
              <a:gd name="connsiteY6" fmla="*/ 0 h 6858000"/>
              <a:gd name="connsiteX0" fmla="*/ 0 w 7115175"/>
              <a:gd name="connsiteY0" fmla="*/ 504825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533526 w 7115175"/>
              <a:gd name="connsiteY4" fmla="*/ 6848475 h 6858000"/>
              <a:gd name="connsiteX5" fmla="*/ 0 w 7115175"/>
              <a:gd name="connsiteY5" fmla="*/ 50482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5175" h="6858000">
                <a:moveTo>
                  <a:pt x="0" y="5048250"/>
                </a:moveTo>
                <a:lnTo>
                  <a:pt x="5705475" y="0"/>
                </a:lnTo>
                <a:lnTo>
                  <a:pt x="7115175" y="0"/>
                </a:lnTo>
                <a:lnTo>
                  <a:pt x="7115175" y="6858000"/>
                </a:lnTo>
                <a:lnTo>
                  <a:pt x="1533526" y="6848475"/>
                </a:lnTo>
                <a:lnTo>
                  <a:pt x="0" y="5048250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</p:spPr>
        <p:txBody>
          <a:bodyPr rIns="182880" rtlCol="0" anchor="ctr">
            <a:normAutofit/>
          </a:bodyPr>
          <a:lstStyle>
            <a:lvl1pPr algn="r">
              <a:defRPr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9140000">
            <a:off x="671197" y="1288126"/>
            <a:ext cx="5486400" cy="650583"/>
          </a:xfrm>
        </p:spPr>
        <p:txBody>
          <a:bodyPr anchor="b"/>
          <a:lstStyle>
            <a:lvl1pPr algn="l">
              <a:defRPr sz="2800" b="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 rot="19140000">
            <a:off x="1143480" y="1635397"/>
            <a:ext cx="6096545" cy="555498"/>
          </a:xfrm>
        </p:spPr>
        <p:txBody>
          <a:bodyPr/>
          <a:lstStyle>
            <a:lvl1pPr marL="0" indent="0"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5"/>
          </p:nvPr>
        </p:nvSpPr>
        <p:spPr>
          <a:xfrm>
            <a:off x="1" y="4881563"/>
            <a:ext cx="1096963" cy="15121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D892D96-CAB4-4CE3-BF45-B6B60E593717}" type="datetimeFigureOut">
              <a:rPr lang="en-IN"/>
              <a:pPr>
                <a:defRPr/>
              </a:pPr>
              <a:t>24-08-2023</a:t>
            </a:fld>
            <a:endParaRPr lang="en-IN"/>
          </a:p>
        </p:txBody>
      </p:sp>
      <p:sp>
        <p:nvSpPr>
          <p:cNvPr id="8" name="Footer Placeholder 5"/>
          <p:cNvSpPr>
            <a:spLocks noGrp="1"/>
          </p:cNvSpPr>
          <p:nvPr>
            <p:ph type="ftr" sz="quarter" idx="16"/>
          </p:nvPr>
        </p:nvSpPr>
        <p:spPr>
          <a:xfrm>
            <a:off x="3571875" y="4777979"/>
            <a:ext cx="4724400" cy="20597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17"/>
          </p:nvPr>
        </p:nvSpPr>
        <p:spPr>
          <a:xfrm>
            <a:off x="8401050" y="4692254"/>
            <a:ext cx="503238" cy="377428"/>
          </a:xfrm>
          <a:prstGeom prst="ellipse">
            <a:avLst/>
          </a:prstGeo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3C1FB6BB-F4FB-4F47-852E-5F56F981096F}" type="slidenum">
              <a:rPr lang="en-IN" altLang="en-US"/>
              <a:pPr>
                <a:defRPr/>
              </a:pPr>
              <a:t>‹#›</a:t>
            </a:fld>
            <a:endParaRPr lang="en-IN" altLang="en-US"/>
          </a:p>
        </p:txBody>
      </p:sp>
    </p:spTree>
    <p:extLst>
      <p:ext uri="{BB962C8B-B14F-4D97-AF65-F5344CB8AC3E}">
        <p14:creationId xmlns:p14="http://schemas.microsoft.com/office/powerpoint/2010/main" val="7116026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 userDrawn="1"/>
        </p:nvSpPr>
        <p:spPr>
          <a:xfrm>
            <a:off x="-3175" y="4754166"/>
            <a:ext cx="3575050" cy="389334"/>
          </a:xfrm>
          <a:custGeom>
            <a:avLst/>
            <a:gdLst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3571875 w 3571875"/>
              <a:gd name="connsiteY2" fmla="*/ 4210050 h 4210050"/>
              <a:gd name="connsiteX3" fmla="*/ 0 w 3571875"/>
              <a:gd name="connsiteY3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88394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205038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281238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76450 w 3571875"/>
              <a:gd name="connsiteY2" fmla="*/ 2274094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245519 w 3571875"/>
              <a:gd name="connsiteY2" fmla="*/ 2405063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38350 w 3571875"/>
              <a:gd name="connsiteY2" fmla="*/ 2405063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2433637 h 2433637"/>
              <a:gd name="connsiteX1" fmla="*/ 257175 w 3571875"/>
              <a:gd name="connsiteY1" fmla="*/ 0 h 2433637"/>
              <a:gd name="connsiteX2" fmla="*/ 2038350 w 3571875"/>
              <a:gd name="connsiteY2" fmla="*/ 628650 h 2433637"/>
              <a:gd name="connsiteX3" fmla="*/ 3571875 w 3571875"/>
              <a:gd name="connsiteY3" fmla="*/ 2433637 h 2433637"/>
              <a:gd name="connsiteX4" fmla="*/ 0 w 3571875"/>
              <a:gd name="connsiteY4" fmla="*/ 2433637 h 2433637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2040732 w 3574257"/>
              <a:gd name="connsiteY2" fmla="*/ 2381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924051 w 3574257"/>
              <a:gd name="connsiteY2" fmla="*/ 307181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9749 h 1809749"/>
              <a:gd name="connsiteX1" fmla="*/ 0 w 3574257"/>
              <a:gd name="connsiteY1" fmla="*/ 2381 h 1809749"/>
              <a:gd name="connsiteX2" fmla="*/ 2038351 w 3574257"/>
              <a:gd name="connsiteY2" fmla="*/ 0 h 1809749"/>
              <a:gd name="connsiteX3" fmla="*/ 3574257 w 3574257"/>
              <a:gd name="connsiteY3" fmla="*/ 1809749 h 1809749"/>
              <a:gd name="connsiteX4" fmla="*/ 2382 w 3574257"/>
              <a:gd name="connsiteY4" fmla="*/ 1809749 h 1809749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640682 w 3574257"/>
              <a:gd name="connsiteY2" fmla="*/ 450057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9749 h 1809749"/>
              <a:gd name="connsiteX1" fmla="*/ 0 w 3574257"/>
              <a:gd name="connsiteY1" fmla="*/ 2381 h 1809749"/>
              <a:gd name="connsiteX2" fmla="*/ 2038351 w 3574257"/>
              <a:gd name="connsiteY2" fmla="*/ 0 h 1809749"/>
              <a:gd name="connsiteX3" fmla="*/ 3574257 w 3574257"/>
              <a:gd name="connsiteY3" fmla="*/ 1809749 h 1809749"/>
              <a:gd name="connsiteX4" fmla="*/ 2382 w 3574257"/>
              <a:gd name="connsiteY4" fmla="*/ 1809749 h 1809749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657351 w 3574257"/>
              <a:gd name="connsiteY2" fmla="*/ 230982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2040732 w 3574257"/>
              <a:gd name="connsiteY2" fmla="*/ 2382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774032 w 3574257"/>
              <a:gd name="connsiteY2" fmla="*/ 161925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969294 w 3574257"/>
              <a:gd name="connsiteY2" fmla="*/ 21432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819275 w 3574257"/>
              <a:gd name="connsiteY2" fmla="*/ 200026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2045494 w 3574257"/>
              <a:gd name="connsiteY2" fmla="*/ 1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74257" h="1807368">
                <a:moveTo>
                  <a:pt x="2382" y="1807368"/>
                </a:moveTo>
                <a:lnTo>
                  <a:pt x="0" y="0"/>
                </a:lnTo>
                <a:lnTo>
                  <a:pt x="2045494" y="1"/>
                </a:lnTo>
                <a:lnTo>
                  <a:pt x="3574257" y="1807368"/>
                </a:lnTo>
                <a:lnTo>
                  <a:pt x="2382" y="180736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8" name="Freeform 7"/>
          <p:cNvSpPr/>
          <p:nvPr userDrawn="1"/>
        </p:nvSpPr>
        <p:spPr>
          <a:xfrm>
            <a:off x="0" y="4754166"/>
            <a:ext cx="9145588" cy="389334"/>
          </a:xfrm>
          <a:custGeom>
            <a:avLst/>
            <a:gdLst>
              <a:gd name="connsiteX0" fmla="*/ 0 w 3350419"/>
              <a:gd name="connsiteY0" fmla="*/ 2081213 h 2083594"/>
              <a:gd name="connsiteX1" fmla="*/ 3031331 w 3350419"/>
              <a:gd name="connsiteY1" fmla="*/ 0 h 2083594"/>
              <a:gd name="connsiteX2" fmla="*/ 3350419 w 3350419"/>
              <a:gd name="connsiteY2" fmla="*/ 80963 h 2083594"/>
              <a:gd name="connsiteX3" fmla="*/ 3350419 w 3350419"/>
              <a:gd name="connsiteY3" fmla="*/ 2083594 h 2083594"/>
              <a:gd name="connsiteX4" fmla="*/ 0 w 3350419"/>
              <a:gd name="connsiteY4" fmla="*/ 2081213 h 2083594"/>
              <a:gd name="connsiteX0" fmla="*/ 0 w 3112294"/>
              <a:gd name="connsiteY0" fmla="*/ 2019301 h 2083594"/>
              <a:gd name="connsiteX1" fmla="*/ 2793206 w 3112294"/>
              <a:gd name="connsiteY1" fmla="*/ 0 h 2083594"/>
              <a:gd name="connsiteX2" fmla="*/ 3112294 w 3112294"/>
              <a:gd name="connsiteY2" fmla="*/ 80963 h 2083594"/>
              <a:gd name="connsiteX3" fmla="*/ 3112294 w 3112294"/>
              <a:gd name="connsiteY3" fmla="*/ 2083594 h 2083594"/>
              <a:gd name="connsiteX4" fmla="*/ 0 w 3112294"/>
              <a:gd name="connsiteY4" fmla="*/ 2019301 h 2083594"/>
              <a:gd name="connsiteX0" fmla="*/ 0 w 3345656"/>
              <a:gd name="connsiteY0" fmla="*/ 2097882 h 2097882"/>
              <a:gd name="connsiteX1" fmla="*/ 3026568 w 3345656"/>
              <a:gd name="connsiteY1" fmla="*/ 0 h 2097882"/>
              <a:gd name="connsiteX2" fmla="*/ 3345656 w 3345656"/>
              <a:gd name="connsiteY2" fmla="*/ 80963 h 2097882"/>
              <a:gd name="connsiteX3" fmla="*/ 3345656 w 3345656"/>
              <a:gd name="connsiteY3" fmla="*/ 2083594 h 2097882"/>
              <a:gd name="connsiteX4" fmla="*/ 0 w 3345656"/>
              <a:gd name="connsiteY4" fmla="*/ 2097882 h 2097882"/>
              <a:gd name="connsiteX0" fmla="*/ 0 w 2800350"/>
              <a:gd name="connsiteY0" fmla="*/ 1935957 h 2083594"/>
              <a:gd name="connsiteX1" fmla="*/ 2481262 w 2800350"/>
              <a:gd name="connsiteY1" fmla="*/ 0 h 2083594"/>
              <a:gd name="connsiteX2" fmla="*/ 2800350 w 2800350"/>
              <a:gd name="connsiteY2" fmla="*/ 80963 h 2083594"/>
              <a:gd name="connsiteX3" fmla="*/ 2800350 w 2800350"/>
              <a:gd name="connsiteY3" fmla="*/ 2083594 h 2083594"/>
              <a:gd name="connsiteX4" fmla="*/ 0 w 2800350"/>
              <a:gd name="connsiteY4" fmla="*/ 1935957 h 2083594"/>
              <a:gd name="connsiteX0" fmla="*/ 0 w 3352800"/>
              <a:gd name="connsiteY0" fmla="*/ 2083594 h 2083594"/>
              <a:gd name="connsiteX1" fmla="*/ 3033712 w 3352800"/>
              <a:gd name="connsiteY1" fmla="*/ 0 h 2083594"/>
              <a:gd name="connsiteX2" fmla="*/ 3352800 w 3352800"/>
              <a:gd name="connsiteY2" fmla="*/ 80963 h 2083594"/>
              <a:gd name="connsiteX3" fmla="*/ 3352800 w 3352800"/>
              <a:gd name="connsiteY3" fmla="*/ 2083594 h 2083594"/>
              <a:gd name="connsiteX4" fmla="*/ 0 w 3352800"/>
              <a:gd name="connsiteY4" fmla="*/ 2083594 h 2083594"/>
              <a:gd name="connsiteX0" fmla="*/ 0 w 3352800"/>
              <a:gd name="connsiteY0" fmla="*/ 2002631 h 2002631"/>
              <a:gd name="connsiteX1" fmla="*/ 3033712 w 3352800"/>
              <a:gd name="connsiteY1" fmla="*/ 15716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988469 w 3352800"/>
              <a:gd name="connsiteY1" fmla="*/ 59530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3966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45314 w 3352800"/>
              <a:gd name="connsiteY1" fmla="*/ 1224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4839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75865 w 3352800"/>
              <a:gd name="connsiteY1" fmla="*/ 8178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901 h 2002901"/>
              <a:gd name="connsiteX1" fmla="*/ 2836585 w 3352800"/>
              <a:gd name="connsiteY1" fmla="*/ 0 h 2002901"/>
              <a:gd name="connsiteX2" fmla="*/ 3352800 w 3352800"/>
              <a:gd name="connsiteY2" fmla="*/ 270 h 2002901"/>
              <a:gd name="connsiteX3" fmla="*/ 3352800 w 3352800"/>
              <a:gd name="connsiteY3" fmla="*/ 2002901 h 2002901"/>
              <a:gd name="connsiteX4" fmla="*/ 0 w 3352800"/>
              <a:gd name="connsiteY4" fmla="*/ 2002901 h 2002901"/>
              <a:gd name="connsiteX0" fmla="*/ 0 w 3352800"/>
              <a:gd name="connsiteY0" fmla="*/ 2002631 h 2002631"/>
              <a:gd name="connsiteX1" fmla="*/ 754045 w 3352800"/>
              <a:gd name="connsiteY1" fmla="*/ 146832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534305 h 534305"/>
              <a:gd name="connsiteX1" fmla="*/ 754045 w 3352800"/>
              <a:gd name="connsiteY1" fmla="*/ 0 h 534305"/>
              <a:gd name="connsiteX2" fmla="*/ 3352800 w 3352800"/>
              <a:gd name="connsiteY2" fmla="*/ 7687 h 534305"/>
              <a:gd name="connsiteX3" fmla="*/ 3352800 w 3352800"/>
              <a:gd name="connsiteY3" fmla="*/ 534305 h 534305"/>
              <a:gd name="connsiteX4" fmla="*/ 0 w 3352800"/>
              <a:gd name="connsiteY4" fmla="*/ 534305 h 534305"/>
              <a:gd name="connsiteX0" fmla="*/ 0 w 3352800"/>
              <a:gd name="connsiteY0" fmla="*/ 534305 h 534305"/>
              <a:gd name="connsiteX1" fmla="*/ 754045 w 3352800"/>
              <a:gd name="connsiteY1" fmla="*/ 0 h 534305"/>
              <a:gd name="connsiteX2" fmla="*/ 3352800 w 3352800"/>
              <a:gd name="connsiteY2" fmla="*/ 7687 h 534305"/>
              <a:gd name="connsiteX3" fmla="*/ 3352800 w 3352800"/>
              <a:gd name="connsiteY3" fmla="*/ 534305 h 534305"/>
              <a:gd name="connsiteX4" fmla="*/ 0 w 3352800"/>
              <a:gd name="connsiteY4" fmla="*/ 534305 h 534305"/>
              <a:gd name="connsiteX0" fmla="*/ 0 w 3352800"/>
              <a:gd name="connsiteY0" fmla="*/ 526618 h 526618"/>
              <a:gd name="connsiteX1" fmla="*/ 980611 w 3352800"/>
              <a:gd name="connsiteY1" fmla="*/ 93681 h 526618"/>
              <a:gd name="connsiteX2" fmla="*/ 3352800 w 3352800"/>
              <a:gd name="connsiteY2" fmla="*/ 0 h 526618"/>
              <a:gd name="connsiteX3" fmla="*/ 3352800 w 3352800"/>
              <a:gd name="connsiteY3" fmla="*/ 526618 h 526618"/>
              <a:gd name="connsiteX4" fmla="*/ 0 w 3352800"/>
              <a:gd name="connsiteY4" fmla="*/ 526618 h 526618"/>
              <a:gd name="connsiteX0" fmla="*/ 0 w 3352800"/>
              <a:gd name="connsiteY0" fmla="*/ 526888 h 526888"/>
              <a:gd name="connsiteX1" fmla="*/ 744735 w 3352800"/>
              <a:gd name="connsiteY1" fmla="*/ 0 h 526888"/>
              <a:gd name="connsiteX2" fmla="*/ 3352800 w 3352800"/>
              <a:gd name="connsiteY2" fmla="*/ 270 h 526888"/>
              <a:gd name="connsiteX3" fmla="*/ 3352800 w 3352800"/>
              <a:gd name="connsiteY3" fmla="*/ 526888 h 526888"/>
              <a:gd name="connsiteX4" fmla="*/ 0 w 3352800"/>
              <a:gd name="connsiteY4" fmla="*/ 526888 h 526888"/>
              <a:gd name="connsiteX0" fmla="*/ 0 w 3352800"/>
              <a:gd name="connsiteY0" fmla="*/ 526618 h 526618"/>
              <a:gd name="connsiteX1" fmla="*/ 811948 w 3352800"/>
              <a:gd name="connsiteY1" fmla="*/ 60921 h 526618"/>
              <a:gd name="connsiteX2" fmla="*/ 3352800 w 3352800"/>
              <a:gd name="connsiteY2" fmla="*/ 0 h 526618"/>
              <a:gd name="connsiteX3" fmla="*/ 3352800 w 3352800"/>
              <a:gd name="connsiteY3" fmla="*/ 526618 h 526618"/>
              <a:gd name="connsiteX4" fmla="*/ 0 w 3352800"/>
              <a:gd name="connsiteY4" fmla="*/ 526618 h 526618"/>
              <a:gd name="connsiteX0" fmla="*/ 0 w 3352800"/>
              <a:gd name="connsiteY0" fmla="*/ 527584 h 527584"/>
              <a:gd name="connsiteX1" fmla="*/ 751718 w 3352800"/>
              <a:gd name="connsiteY1" fmla="*/ 0 h 527584"/>
              <a:gd name="connsiteX2" fmla="*/ 3352800 w 3352800"/>
              <a:gd name="connsiteY2" fmla="*/ 966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  <a:gd name="connsiteX0" fmla="*/ 0 w 3352800"/>
              <a:gd name="connsiteY0" fmla="*/ 527584 h 527584"/>
              <a:gd name="connsiteX1" fmla="*/ 751718 w 3352800"/>
              <a:gd name="connsiteY1" fmla="*/ 0 h 527584"/>
              <a:gd name="connsiteX2" fmla="*/ 3241069 w 3352800"/>
              <a:gd name="connsiteY2" fmla="*/ 94144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  <a:gd name="connsiteX0" fmla="*/ 0 w 3352800"/>
              <a:gd name="connsiteY0" fmla="*/ 527584 h 527584"/>
              <a:gd name="connsiteX1" fmla="*/ 751718 w 3352800"/>
              <a:gd name="connsiteY1" fmla="*/ 0 h 527584"/>
              <a:gd name="connsiteX2" fmla="*/ 3352800 w 3352800"/>
              <a:gd name="connsiteY2" fmla="*/ 271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  <a:gd name="connsiteX0" fmla="*/ 0 w 3352800"/>
              <a:gd name="connsiteY0" fmla="*/ 527313 h 527313"/>
              <a:gd name="connsiteX1" fmla="*/ 900984 w 3352800"/>
              <a:gd name="connsiteY1" fmla="*/ 97774 h 527313"/>
              <a:gd name="connsiteX2" fmla="*/ 3352800 w 3352800"/>
              <a:gd name="connsiteY2" fmla="*/ 0 h 527313"/>
              <a:gd name="connsiteX3" fmla="*/ 3352800 w 3352800"/>
              <a:gd name="connsiteY3" fmla="*/ 527313 h 527313"/>
              <a:gd name="connsiteX4" fmla="*/ 0 w 3352800"/>
              <a:gd name="connsiteY4" fmla="*/ 527313 h 527313"/>
              <a:gd name="connsiteX0" fmla="*/ 0 w 3352800"/>
              <a:gd name="connsiteY0" fmla="*/ 527584 h 527584"/>
              <a:gd name="connsiteX1" fmla="*/ 748227 w 3352800"/>
              <a:gd name="connsiteY1" fmla="*/ 0 h 527584"/>
              <a:gd name="connsiteX2" fmla="*/ 3352800 w 3352800"/>
              <a:gd name="connsiteY2" fmla="*/ 271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527584">
                <a:moveTo>
                  <a:pt x="0" y="527584"/>
                </a:moveTo>
                <a:lnTo>
                  <a:pt x="748227" y="0"/>
                </a:lnTo>
                <a:lnTo>
                  <a:pt x="3352800" y="271"/>
                </a:lnTo>
                <a:lnTo>
                  <a:pt x="3352800" y="527584"/>
                </a:lnTo>
                <a:lnTo>
                  <a:pt x="0" y="527584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326" y="273844"/>
            <a:ext cx="7521575" cy="4119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29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22326" y="825104"/>
            <a:ext cx="7521575" cy="26848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2"/>
            <a:r>
              <a:rPr lang="en-US" dirty="0" smtClean="0"/>
              <a:t>Second level</a:t>
            </a:r>
          </a:p>
          <a:p>
            <a:pPr lvl="3"/>
            <a:r>
              <a:rPr lang="en-US" dirty="0" smtClean="0"/>
              <a:t>Third level</a:t>
            </a:r>
          </a:p>
          <a:p>
            <a:pPr lvl="4"/>
            <a:r>
              <a:rPr lang="en-US" dirty="0" smtClean="0"/>
              <a:t>Fourth level</a:t>
            </a:r>
            <a:endParaRPr lang="en-US" dirty="0"/>
          </a:p>
        </p:txBody>
      </p:sp>
      <p:sp>
        <p:nvSpPr>
          <p:cNvPr id="1030" name="TextBox 2"/>
          <p:cNvSpPr txBox="1">
            <a:spLocks noChangeArrowheads="1"/>
          </p:cNvSpPr>
          <p:nvPr userDrawn="1"/>
        </p:nvSpPr>
        <p:spPr bwMode="auto">
          <a:xfrm>
            <a:off x="-3175" y="4779556"/>
            <a:ext cx="439102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r>
              <a:rPr lang="en-GB" sz="1600"/>
              <a:t>@2023 Pham Van Huy and Trinh Hung Cuong</a:t>
            </a:r>
          </a:p>
        </p:txBody>
      </p:sp>
      <p:sp>
        <p:nvSpPr>
          <p:cNvPr id="1031" name="TextBox 9"/>
          <p:cNvSpPr txBox="1">
            <a:spLocks noChangeArrowheads="1"/>
          </p:cNvSpPr>
          <p:nvPr userDrawn="1"/>
        </p:nvSpPr>
        <p:spPr bwMode="auto">
          <a:xfrm>
            <a:off x="8683626" y="4779556"/>
            <a:ext cx="44767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just"/>
            <a:fld id="{B55B96AB-0A85-4835-B226-EECF36CA5E46}" type="slidenum">
              <a:rPr lang="en-GB" sz="1600"/>
              <a:pPr algn="just"/>
              <a:t>‹#›</a:t>
            </a:fld>
            <a:endParaRPr lang="en-GB" sz="1600"/>
          </a:p>
        </p:txBody>
      </p:sp>
      <p:pic>
        <p:nvPicPr>
          <p:cNvPr id="1032" name="Picture 12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1088" y="41673"/>
            <a:ext cx="1662112" cy="686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73" r:id="rId1"/>
    <p:sldLayoutId id="2147483872" r:id="rId2"/>
    <p:sldLayoutId id="2147483874" r:id="rId3"/>
    <p:sldLayoutId id="2147483875" r:id="rId4"/>
    <p:sldLayoutId id="2147483876" r:id="rId5"/>
    <p:sldLayoutId id="2147483877" r:id="rId6"/>
    <p:sldLayoutId id="2147483878" r:id="rId7"/>
    <p:sldLayoutId id="2147483879" r:id="rId8"/>
    <p:sldLayoutId id="2147483880" r:id="rId9"/>
    <p:sldLayoutId id="2147483881" r:id="rId10"/>
    <p:sldLayoutId id="2147483882" r:id="rId11"/>
  </p:sldLayoutIdLs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kern="1200" cap="all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Franklin Gothic Medium" panose="020B0603020102020204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Franklin Gothic Medium" panose="020B0603020102020204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Franklin Gothic Medium" panose="020B0603020102020204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Franklin Gothic Medium" panose="020B0603020102020204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Franklin Gothic Medium" panose="020B0603020102020204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Franklin Gothic Medium" panose="020B0603020102020204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Franklin Gothic Medium" panose="020B0603020102020204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Franklin Gothic Medium" panose="020B0603020102020204" pitchFamily="34" charset="0"/>
        </a:defRPr>
      </a:lvl9pPr>
    </p:titleStyle>
    <p:bodyStyle>
      <a:lvl1pPr marL="342900" indent="-342900" algn="l" rtl="0" eaLnBrk="0" fontAlgn="base" hangingPunct="0">
        <a:spcBef>
          <a:spcPts val="800"/>
        </a:spcBef>
        <a:spcAft>
          <a:spcPct val="0"/>
        </a:spcAft>
        <a:buFont typeface="Arial" charset="0"/>
        <a:defRPr sz="16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173038" indent="-173038" algn="l" rtl="0" eaLnBrk="0" fontAlgn="base" hangingPunct="0">
        <a:spcBef>
          <a:spcPts val="3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401638" indent="-163513" algn="l" rtl="0" eaLnBrk="0" fontAlgn="base" hangingPunct="0">
        <a:spcBef>
          <a:spcPts val="3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630238" indent="-163513" algn="l" rtl="0" eaLnBrk="0" fontAlgn="base" hangingPunct="0">
        <a:spcBef>
          <a:spcPts val="3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858838" indent="-173038" algn="l" rtl="0" eaLnBrk="0" fontAlgn="base" hangingPunct="0">
        <a:spcBef>
          <a:spcPts val="3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" indent="-173736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353312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581912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792224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opencv.org/3.4/db/d8e/tutorial_threshold.html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cs.opencv.org/4.x/d7/d4d/tutorial_py_thresholding.html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ribd.com/document/407105529/ME5286-Lecture9-pdf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s://www.scribd.com/document/407105529/ME5286-Lecture9-pdf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s://www.scribd.com/document/407105529/ME5286-Lecture9-pdf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hyperlink" Target="https://www.scribd.com/document/407105529/ME5286-Lecture9-pdf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https://www.scribd.com/document/407105529/ME5286-Lecture9-pdf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hyperlink" Target="https://learnopencv.com/otsu-thresholding-with-opencv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hyperlink" Target="https://www.youtube.com/watch?v=Ofi1Fn18YLc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opencv.org/4.x/d7/d4d/tutorial_py_thresholding.html" TargetMode="External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eksforgeeks.org/apply-a-gauss-filter-to-an-image-with-python/" TargetMode="External"/><Relationship Id="rId2" Type="http://schemas.openxmlformats.org/officeDocument/2006/relationships/hyperlink" Target="https://docs.opencv.org/4.x/d7/d1b/group__imgproc__misc.html#gaa42a3e6ef26247da787bf34030ed772c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heailearner.com/tag/adaptive-thresholding/" TargetMode="Externa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s.auckland.ac.nz/courses/compsci773s1c/lectures/ImageProcessing-html/topic4.htm" TargetMode="External"/><Relationship Id="rId2" Type="http://schemas.openxmlformats.org/officeDocument/2006/relationships/image" Target="../media/image57.tiff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tiff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tiff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5.png"/><Relationship Id="rId4" Type="http://schemas.openxmlformats.org/officeDocument/2006/relationships/image" Target="../media/image65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0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7" Type="http://schemas.openxmlformats.org/officeDocument/2006/relationships/image" Target="../media/image113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2.png"/><Relationship Id="rId5" Type="http://schemas.openxmlformats.org/officeDocument/2006/relationships/image" Target="../media/image102.png"/><Relationship Id="rId4" Type="http://schemas.openxmlformats.org/officeDocument/2006/relationships/image" Target="../media/image111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.pn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tiff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tiff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jpg"/><Relationship Id="rId2" Type="http://schemas.openxmlformats.org/officeDocument/2006/relationships/image" Target="../media/image11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1.jp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jpg"/><Relationship Id="rId7" Type="http://schemas.openxmlformats.org/officeDocument/2006/relationships/image" Target="../media/image126.jpg"/><Relationship Id="rId2" Type="http://schemas.openxmlformats.org/officeDocument/2006/relationships/image" Target="../media/image11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5.jpg"/><Relationship Id="rId5" Type="http://schemas.openxmlformats.org/officeDocument/2006/relationships/image" Target="../media/image124.jpg"/><Relationship Id="rId4" Type="http://schemas.openxmlformats.org/officeDocument/2006/relationships/image" Target="../media/image123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7" Type="http://schemas.openxmlformats.org/officeDocument/2006/relationships/image" Target="../media/image132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1.png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3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7.png"/><Relationship Id="rId4" Type="http://schemas.openxmlformats.org/officeDocument/2006/relationships/image" Target="../media/image136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jpg"/><Relationship Id="rId2" Type="http://schemas.openxmlformats.org/officeDocument/2006/relationships/image" Target="../media/image13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1.png"/><Relationship Id="rId5" Type="http://schemas.openxmlformats.org/officeDocument/2006/relationships/image" Target="../media/image119.jpg"/><Relationship Id="rId4" Type="http://schemas.openxmlformats.org/officeDocument/2006/relationships/image" Target="../media/image140.jpg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opencv.org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19140000">
            <a:off x="817564" y="1297782"/>
            <a:ext cx="5648325" cy="903685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b="1" dirty="0"/>
              <a:t> </a:t>
            </a:r>
            <a:r>
              <a:rPr lang="vi-VN" b="1" dirty="0" smtClean="0"/>
              <a:t> </a:t>
            </a:r>
            <a:r>
              <a:rPr lang="en-US" sz="3600" b="1" dirty="0" smtClean="0"/>
              <a:t>Morphological</a:t>
            </a:r>
            <a:r>
              <a:rPr lang="vi-VN" sz="3600" b="1" dirty="0" smtClean="0"/>
              <a:t/>
            </a:r>
            <a:br>
              <a:rPr lang="vi-VN" sz="3600" b="1" dirty="0" smtClean="0"/>
            </a:br>
            <a:r>
              <a:rPr lang="vi-VN" sz="3600" b="1" dirty="0"/>
              <a:t> </a:t>
            </a:r>
            <a:r>
              <a:rPr lang="vi-VN" sz="3600" b="1" dirty="0" smtClean="0"/>
              <a:t> </a:t>
            </a:r>
            <a:r>
              <a:rPr lang="en-US" sz="3600" b="1" dirty="0" smtClean="0"/>
              <a:t>Operations</a:t>
            </a:r>
            <a:r>
              <a:rPr lang="en-US" dirty="0"/>
              <a:t/>
            </a:r>
            <a:br>
              <a:rPr lang="en-US" dirty="0"/>
            </a:br>
            <a:r>
              <a:rPr lang="vi-VN" dirty="0" smtClean="0"/>
              <a:t>  </a:t>
            </a:r>
            <a:r>
              <a:rPr lang="en-US" sz="2400" dirty="0" smtClean="0"/>
              <a:t>(</a:t>
            </a:r>
            <a:r>
              <a:rPr lang="en-US" sz="2400" dirty="0"/>
              <a:t>Digital Image Processing)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1426" y="3113324"/>
            <a:ext cx="6511925" cy="1603772"/>
          </a:xfrm>
        </p:spPr>
        <p:txBody>
          <a:bodyPr>
            <a:noAutofit/>
          </a:bodyPr>
          <a:lstStyle/>
          <a:p>
            <a:pPr algn="r" eaLnBrk="1" hangingPunct="1">
              <a:buFont typeface="Arial" panose="020B0604020202020204" pitchFamily="34" charset="0"/>
              <a:buNone/>
              <a:defRPr/>
            </a:pPr>
            <a:endParaRPr sz="1800" b="1" cap="none" spc="0" dirty="0"/>
          </a:p>
          <a:p>
            <a:pPr algn="r" eaLnBrk="1" hangingPunct="1">
              <a:buFont typeface="Arial" panose="020B0604020202020204" pitchFamily="34" charset="0"/>
              <a:buNone/>
              <a:defRPr/>
            </a:pPr>
            <a:r>
              <a:rPr sz="1800" cap="none" spc="0" dirty="0"/>
              <a:t>Faculty of Information Technology</a:t>
            </a:r>
            <a:br>
              <a:rPr sz="1800" cap="none" spc="0" dirty="0"/>
            </a:br>
            <a:r>
              <a:rPr sz="1800" cap="none" spc="0" dirty="0"/>
              <a:t>Ton </a:t>
            </a:r>
            <a:r>
              <a:rPr sz="1800" cap="none" spc="0" dirty="0" err="1"/>
              <a:t>Duc</a:t>
            </a:r>
            <a:r>
              <a:rPr sz="1800" cap="none" spc="0" dirty="0"/>
              <a:t> </a:t>
            </a:r>
            <a:r>
              <a:rPr sz="1800" cap="none" spc="0" dirty="0" err="1"/>
              <a:t>Thang</a:t>
            </a:r>
            <a:r>
              <a:rPr sz="1800" cap="none" spc="0" dirty="0"/>
              <a:t> University</a:t>
            </a:r>
          </a:p>
          <a:p>
            <a:pPr algn="r" eaLnBrk="1" hangingPunct="1">
              <a:buFont typeface="Arial" panose="020B0604020202020204" pitchFamily="34" charset="0"/>
              <a:buNone/>
              <a:defRPr/>
            </a:pPr>
            <a:r>
              <a:rPr sz="1800" b="1" i="1" cap="none" spc="0" dirty="0"/>
              <a:t/>
            </a:r>
            <a:br>
              <a:rPr sz="1800" b="1" i="1" cap="none" spc="0" dirty="0"/>
            </a:br>
            <a:r>
              <a:rPr sz="1800" b="1" i="1" cap="none" spc="0" dirty="0"/>
              <a:t/>
            </a:r>
            <a:br>
              <a:rPr sz="1800" b="1" i="1" cap="none" spc="0" dirty="0"/>
            </a:br>
            <a:r>
              <a:rPr sz="1800" b="1" i="1" cap="none" spc="0" dirty="0"/>
              <a:t>August 2023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06C1D1D-6BF9-4F2B-AAF3-79834D5D9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Thresholding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3914C14-264A-49E2-8B74-66868EFC80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E1F62883-50F0-46B3-B146-CDA9C04359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13" y="1346597"/>
            <a:ext cx="8715375" cy="2450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5090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1D4ABBD-F3A0-4914-9062-E51D93033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Thresholding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DB6175C-F18B-46BE-A748-2DD8709476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Sometimes, a global threshold does not work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35A75B60-C715-4016-B2E2-E5E39F04E3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4562" y="1443091"/>
            <a:ext cx="4714875" cy="3128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12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Image thresholding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2726" y="815578"/>
            <a:ext cx="4702655" cy="3880247"/>
          </a:xfrm>
        </p:spPr>
        <p:txBody>
          <a:bodyPr/>
          <a:lstStyle/>
          <a:p>
            <a:pPr lvl="0"/>
            <a:r>
              <a:rPr lang="en-GB" dirty="0"/>
              <a:t>Binary Thresholding</a:t>
            </a:r>
            <a:endParaRPr lang="en-GB" dirty="0" smtClean="0"/>
          </a:p>
          <a:p>
            <a:pPr lvl="2"/>
            <a:r>
              <a:rPr lang="en-GB" dirty="0" smtClean="0"/>
              <a:t>If pixel intensity is </a:t>
            </a:r>
            <a:r>
              <a:rPr lang="en-GB" dirty="0" smtClean="0">
                <a:solidFill>
                  <a:srgbClr val="FF0000"/>
                </a:solidFill>
              </a:rPr>
              <a:t>greater than the threshold</a:t>
            </a:r>
            <a:r>
              <a:rPr lang="en-GB" dirty="0" smtClean="0"/>
              <a:t>, value set to </a:t>
            </a:r>
            <a:r>
              <a:rPr lang="en-GB" dirty="0" err="1" smtClean="0">
                <a:solidFill>
                  <a:srgbClr val="FF0000"/>
                </a:solidFill>
              </a:rPr>
              <a:t>maxval</a:t>
            </a:r>
            <a:r>
              <a:rPr lang="en-GB" dirty="0" smtClean="0"/>
              <a:t>, else set to 0 (black)</a:t>
            </a:r>
          </a:p>
          <a:p>
            <a:pPr lvl="0"/>
            <a:endParaRPr lang="en-GB" dirty="0" smtClean="0"/>
          </a:p>
          <a:p>
            <a:pPr lvl="0"/>
            <a:r>
              <a:rPr lang="en-GB" dirty="0"/>
              <a:t>Inverted Binary Thresholding</a:t>
            </a:r>
            <a:endParaRPr lang="en-GB" dirty="0" smtClean="0"/>
          </a:p>
          <a:p>
            <a:pPr lvl="2"/>
            <a:r>
              <a:rPr lang="en-GB" dirty="0" smtClean="0"/>
              <a:t>Inverted case of </a:t>
            </a:r>
            <a:r>
              <a:rPr lang="en-GB" dirty="0"/>
              <a:t>Binary Thresholding</a:t>
            </a:r>
            <a:endParaRPr lang="en-GB" dirty="0" smtClean="0"/>
          </a:p>
          <a:p>
            <a:pPr lvl="0"/>
            <a:endParaRPr lang="en-GB" dirty="0" smtClean="0"/>
          </a:p>
          <a:p>
            <a:pPr lvl="0"/>
            <a:r>
              <a:rPr lang="en-GB" dirty="0" smtClean="0"/>
              <a:t>Truncated Thresholding</a:t>
            </a:r>
            <a:endParaRPr lang="en-GB" dirty="0"/>
          </a:p>
          <a:p>
            <a:pPr lvl="2"/>
            <a:r>
              <a:rPr lang="en-GB" dirty="0" smtClean="0"/>
              <a:t>If pixel intensity value is greater than threshold, it is </a:t>
            </a:r>
            <a:r>
              <a:rPr lang="en-GB" dirty="0" smtClean="0">
                <a:solidFill>
                  <a:srgbClr val="FF0000"/>
                </a:solidFill>
              </a:rPr>
              <a:t>truncated to the threshold</a:t>
            </a:r>
            <a:r>
              <a:rPr lang="en-GB" dirty="0" smtClean="0"/>
              <a:t>. All other values remain the same.</a:t>
            </a:r>
          </a:p>
        </p:txBody>
      </p:sp>
      <p:pic>
        <p:nvPicPr>
          <p:cNvPr id="4" name="image9.png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4915381" y="844081"/>
            <a:ext cx="4423828" cy="3974499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849104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Image thresholding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2726" y="815578"/>
            <a:ext cx="4702655" cy="3880247"/>
          </a:xfrm>
        </p:spPr>
        <p:txBody>
          <a:bodyPr/>
          <a:lstStyle/>
          <a:p>
            <a:pPr lvl="0"/>
            <a:r>
              <a:rPr lang="en-GB" dirty="0" smtClean="0"/>
              <a:t>To-zero Thresholding</a:t>
            </a:r>
          </a:p>
          <a:p>
            <a:pPr lvl="2"/>
            <a:r>
              <a:rPr lang="en-GB" dirty="0" smtClean="0"/>
              <a:t>Pixel intensity is set to 0, for all the pixels intensity, </a:t>
            </a:r>
            <a:r>
              <a:rPr lang="en-GB" dirty="0" smtClean="0">
                <a:solidFill>
                  <a:srgbClr val="FF0000"/>
                </a:solidFill>
              </a:rPr>
              <a:t>less than the threshold </a:t>
            </a:r>
            <a:r>
              <a:rPr lang="en-GB" dirty="0" smtClean="0"/>
              <a:t>value.</a:t>
            </a:r>
          </a:p>
          <a:p>
            <a:endParaRPr lang="en-GB" dirty="0" smtClean="0"/>
          </a:p>
          <a:p>
            <a:r>
              <a:rPr lang="en-GB" dirty="0" smtClean="0"/>
              <a:t>Inverted </a:t>
            </a:r>
            <a:r>
              <a:rPr lang="en-GB" dirty="0"/>
              <a:t>To-zero </a:t>
            </a:r>
            <a:r>
              <a:rPr lang="en-GB" dirty="0" smtClean="0"/>
              <a:t>Thresholding</a:t>
            </a:r>
            <a:endParaRPr lang="en-GB" dirty="0"/>
          </a:p>
          <a:p>
            <a:pPr lvl="2"/>
            <a:r>
              <a:rPr lang="en-GB" dirty="0" smtClean="0"/>
              <a:t>Inverted case of </a:t>
            </a:r>
            <a:r>
              <a:rPr lang="en-GB" dirty="0"/>
              <a:t>To-zero Thresholding</a:t>
            </a:r>
            <a:r>
              <a:rPr lang="en-GB" dirty="0" smtClean="0"/>
              <a:t>.</a:t>
            </a:r>
            <a:endParaRPr lang="en-GB" dirty="0"/>
          </a:p>
        </p:txBody>
      </p:sp>
      <p:pic>
        <p:nvPicPr>
          <p:cNvPr id="4" name="image9.png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4915381" y="844081"/>
            <a:ext cx="4423828" cy="3974499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649472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7BE8293-948A-4D82-AA39-D37829039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7EA6F61-AF3B-49BC-B34D-A1742987A1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4A014E78-8415-4E44-AC31-6D64654EF6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7711" y="140279"/>
            <a:ext cx="5014913" cy="4493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850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8330A85-7AA6-4D99-913F-81AD3CFAE8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028FD4E-40AD-4A63-90AB-3521993D64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7C6C36D2-DC97-4955-8113-5C616D1BFF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723" y="102393"/>
            <a:ext cx="5925644" cy="4664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526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751" y="1157287"/>
            <a:ext cx="8503616" cy="3106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469084" y="4315414"/>
            <a:ext cx="6040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hlinkClick r:id="rId3"/>
              </a:rPr>
              <a:t>https://docs.opencv.org/3.4/db/d8e/tutorial_threshold.html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7831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41DCE0D-DD96-4D73-945C-4ABC8EFFF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B4318BB-F67D-4FEE-B47E-457F9BB8EE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BF5261F5-29C0-467F-9743-94BD77B296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1" y="273844"/>
            <a:ext cx="6034778" cy="145363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A9226D36-21C1-4CD7-8018-C082D5EFB4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048" y="1972987"/>
            <a:ext cx="2914650" cy="144303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5CB7853B-2036-4DD9-9E77-05715C004712}"/>
              </a:ext>
            </a:extLst>
          </p:cNvPr>
          <p:cNvSpPr/>
          <p:nvPr/>
        </p:nvSpPr>
        <p:spPr>
          <a:xfrm>
            <a:off x="742950" y="3781999"/>
            <a:ext cx="7127054" cy="346249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r>
              <a:rPr lang="en-US" dirty="0" smtClean="0">
                <a:hlinkClick r:id="rId4"/>
              </a:rPr>
              <a:t>https://docs.opencv.org/4.x/d7/d4d/tutorial_py_thresholding.html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9702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Thresholding examples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 smtClean="0"/>
              <a:t>threshold = 127</a:t>
            </a:r>
          </a:p>
          <a:p>
            <a:pPr lvl="1"/>
            <a:r>
              <a:rPr lang="en-US" dirty="0" err="1" smtClean="0"/>
              <a:t>maxVal</a:t>
            </a:r>
            <a:r>
              <a:rPr lang="en-US" dirty="0" smtClean="0"/>
              <a:t> = 255</a:t>
            </a:r>
            <a:endParaRPr lang="en-GB" dirty="0"/>
          </a:p>
        </p:txBody>
      </p:sp>
      <p:pic>
        <p:nvPicPr>
          <p:cNvPr id="2050" name="Picture 2" descr="threshol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3435" y="909530"/>
            <a:ext cx="5731517" cy="3821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35120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Input </a:t>
            </a:r>
            <a:r>
              <a:rPr lang="vi-VN" dirty="0" smtClean="0">
                <a:solidFill>
                  <a:srgbClr val="FF0000"/>
                </a:solidFill>
              </a:rPr>
              <a:t>1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GB" dirty="0" smtClean="0"/>
          </a:p>
          <a:p>
            <a:endParaRPr lang="en-GB" dirty="0" smtClean="0"/>
          </a:p>
          <a:p>
            <a:endParaRPr lang="en-GB" dirty="0"/>
          </a:p>
          <a:p>
            <a:endParaRPr lang="en-GB" dirty="0" smtClean="0"/>
          </a:p>
          <a:p>
            <a:endParaRPr lang="en-GB" dirty="0"/>
          </a:p>
          <a:p>
            <a:pPr lvl="2"/>
            <a:r>
              <a:rPr lang="en-GB" dirty="0" smtClean="0"/>
              <a:t>The </a:t>
            </a:r>
            <a:r>
              <a:rPr lang="en-GB" dirty="0"/>
              <a:t>input image contains numbers written with </a:t>
            </a:r>
            <a:r>
              <a:rPr lang="en-GB" dirty="0" smtClean="0">
                <a:solidFill>
                  <a:srgbClr val="FF0000"/>
                </a:solidFill>
              </a:rPr>
              <a:t>intensity </a:t>
            </a:r>
            <a:r>
              <a:rPr lang="en-GB" dirty="0">
                <a:solidFill>
                  <a:srgbClr val="FF0000"/>
                </a:solidFill>
              </a:rPr>
              <a:t>equal to the number itself</a:t>
            </a:r>
            <a:r>
              <a:rPr lang="en-GB" dirty="0"/>
              <a:t>. For </a:t>
            </a:r>
            <a:r>
              <a:rPr lang="en-GB" dirty="0" smtClean="0"/>
              <a:t>ex., </a:t>
            </a:r>
            <a:r>
              <a:rPr lang="en-GB" dirty="0"/>
              <a:t>the pixel intensity of the number ‘200’ is 200, and the intensity of the number ‘32’ is 32. No wonder ‘32’ appears much darker than ‘200’.</a:t>
            </a:r>
            <a:endParaRPr lang="en-GB" dirty="0" smtClean="0"/>
          </a:p>
          <a:p>
            <a:endParaRPr lang="en-GB" dirty="0"/>
          </a:p>
        </p:txBody>
      </p:sp>
      <p:pic>
        <p:nvPicPr>
          <p:cNvPr id="1026" name="Picture 2" descr="https://learnopencv.com/wp-content/uploads/2021/06/input_imag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2729" y="96748"/>
            <a:ext cx="487680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77070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F3E02A3-B7C5-4F5C-9CB9-A9DA35FC6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Morphological Operations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E0E74A3-D0EF-4259-866C-2D3FAA5D76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Image </a:t>
            </a:r>
            <a:r>
              <a:rPr lang="en-US" dirty="0" err="1" smtClean="0"/>
              <a:t>thresholding</a:t>
            </a:r>
            <a:r>
              <a:rPr lang="en-US" dirty="0" smtClean="0"/>
              <a:t> (</a:t>
            </a:r>
            <a:r>
              <a:rPr lang="en-US" dirty="0" err="1" smtClean="0"/>
              <a:t>binarization</a:t>
            </a:r>
            <a:r>
              <a:rPr lang="vi-VN" dirty="0" smtClean="0"/>
              <a:t>)</a:t>
            </a:r>
            <a:endParaRPr lang="en-US" dirty="0" smtClean="0"/>
          </a:p>
          <a:p>
            <a:pPr lvl="2"/>
            <a:r>
              <a:rPr lang="en-US" dirty="0" smtClean="0"/>
              <a:t>Example: Foreground extraction</a:t>
            </a:r>
          </a:p>
          <a:p>
            <a:r>
              <a:rPr lang="en-US" dirty="0" smtClean="0"/>
              <a:t>Connected-components</a:t>
            </a:r>
          </a:p>
          <a:p>
            <a:pPr lvl="2"/>
            <a:r>
              <a:rPr lang="en-US" dirty="0" smtClean="0"/>
              <a:t>Pixel neighborhoods</a:t>
            </a:r>
          </a:p>
          <a:p>
            <a:pPr lvl="2"/>
            <a:r>
              <a:rPr lang="en-US" dirty="0" smtClean="0"/>
              <a:t>Region labeling</a:t>
            </a:r>
          </a:p>
          <a:p>
            <a:pPr lvl="2"/>
            <a:r>
              <a:rPr lang="en-US" dirty="0" smtClean="0"/>
              <a:t>Region properties</a:t>
            </a:r>
          </a:p>
          <a:p>
            <a:pPr lvl="2"/>
            <a:r>
              <a:rPr lang="en-US" dirty="0" smtClean="0"/>
              <a:t>Application: Blob-based motion detection</a:t>
            </a:r>
            <a:endParaRPr lang="vi-VN" dirty="0" smtClean="0"/>
          </a:p>
          <a:p>
            <a:r>
              <a:rPr lang="en-US" dirty="0" smtClean="0"/>
              <a:t>Morphological operations</a:t>
            </a:r>
            <a:endParaRPr lang="vi-VN" dirty="0" smtClean="0"/>
          </a:p>
          <a:p>
            <a:pPr lvl="2"/>
            <a:r>
              <a:rPr lang="en-US" dirty="0" smtClean="0"/>
              <a:t>Erosion/dilation/opening/closing</a:t>
            </a:r>
            <a:endParaRPr lang="vi-VN" dirty="0" smtClean="0"/>
          </a:p>
          <a:p>
            <a:pPr lvl="2"/>
            <a:r>
              <a:rPr lang="en-US" dirty="0" smtClean="0"/>
              <a:t>Applications</a:t>
            </a:r>
            <a:endParaRPr lang="vi-VN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xmlns="" id="{F092304F-7AB8-4224-B322-2945ECA364C8}"/>
              </a:ext>
            </a:extLst>
          </p:cNvPr>
          <p:cNvSpPr/>
          <p:nvPr/>
        </p:nvSpPr>
        <p:spPr>
          <a:xfrm>
            <a:off x="4746661" y="958253"/>
            <a:ext cx="988017" cy="316403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68580" tIns="34290" rIns="68580" bIns="34290" rtlCol="0" anchor="ctr"/>
          <a:lstStyle/>
          <a:p>
            <a:pPr algn="ctr"/>
            <a:endParaRPr lang="en-US"/>
          </a:p>
        </p:txBody>
      </p:sp>
      <p:sp>
        <p:nvSpPr>
          <p:cNvPr id="7" name="Rectangle: Folded Corner 6">
            <a:extLst>
              <a:ext uri="{FF2B5EF4-FFF2-40B4-BE49-F238E27FC236}">
                <a16:creationId xmlns:a16="http://schemas.microsoft.com/office/drawing/2014/main" xmlns="" id="{9069467E-B9C6-4DB7-997C-F44FA9D59023}"/>
              </a:ext>
            </a:extLst>
          </p:cNvPr>
          <p:cNvSpPr/>
          <p:nvPr/>
        </p:nvSpPr>
        <p:spPr>
          <a:xfrm>
            <a:off x="5852838" y="1509180"/>
            <a:ext cx="1215781" cy="2062182"/>
          </a:xfrm>
          <a:prstGeom prst="foldedCorner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vi-VN" dirty="0"/>
              <a:t>Python</a:t>
            </a:r>
          </a:p>
          <a:p>
            <a:pPr algn="ctr"/>
            <a:r>
              <a:rPr lang="vi-VN" dirty="0"/>
              <a:t>OpenCV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67512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smtClean="0">
                <a:solidFill>
                  <a:srgbClr val="FF0000"/>
                </a:solidFill>
              </a:rPr>
              <a:t>Ex .1</a:t>
            </a:r>
            <a:r>
              <a:rPr lang="en-US" dirty="0" smtClean="0">
                <a:solidFill>
                  <a:srgbClr val="FF0000"/>
                </a:solidFill>
              </a:rPr>
              <a:t>a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 the “Input 1” image, apply thresholding methods to:</a:t>
            </a:r>
          </a:p>
          <a:p>
            <a:pPr lvl="2"/>
            <a:r>
              <a:rPr lang="en-US" dirty="0"/>
              <a:t>c</a:t>
            </a:r>
            <a:r>
              <a:rPr lang="en-US" dirty="0" smtClean="0"/>
              <a:t>hange all numbers to WHITE color (intensity = 255).</a:t>
            </a:r>
          </a:p>
          <a:p>
            <a:pPr lvl="2">
              <a:buFont typeface="Symbol"/>
              <a:buChar char="Þ"/>
            </a:pPr>
            <a:r>
              <a:rPr lang="en-GB" dirty="0" smtClean="0">
                <a:solidFill>
                  <a:srgbClr val="3C3C3C"/>
                </a:solidFill>
                <a:latin typeface="Roboto"/>
              </a:rPr>
              <a:t>Binary thresholding </a:t>
            </a:r>
            <a:r>
              <a:rPr lang="en-GB" dirty="0">
                <a:solidFill>
                  <a:srgbClr val="3C3C3C"/>
                </a:solidFill>
                <a:latin typeface="Roboto"/>
              </a:rPr>
              <a:t>with </a:t>
            </a:r>
            <a:r>
              <a:rPr lang="en-GB" b="1" dirty="0">
                <a:latin typeface="Roboto"/>
              </a:rPr>
              <a:t>thresh</a:t>
            </a:r>
            <a:r>
              <a:rPr lang="en-GB" dirty="0"/>
              <a:t> = 0</a:t>
            </a:r>
            <a:r>
              <a:rPr lang="en-GB" dirty="0">
                <a:solidFill>
                  <a:srgbClr val="3C3C3C"/>
                </a:solidFill>
                <a:latin typeface="Roboto"/>
              </a:rPr>
              <a:t> and </a:t>
            </a:r>
            <a:r>
              <a:rPr lang="en-GB" b="1" dirty="0" err="1" smtClean="0">
                <a:latin typeface="Roboto"/>
              </a:rPr>
              <a:t>maxVal</a:t>
            </a:r>
            <a:r>
              <a:rPr lang="en-GB" dirty="0"/>
              <a:t> = 255</a:t>
            </a:r>
            <a:endParaRPr lang="en-US" dirty="0" smtClean="0"/>
          </a:p>
          <a:p>
            <a:pPr lvl="2">
              <a:buFont typeface="Symbol"/>
              <a:buChar char="Þ"/>
            </a:pPr>
            <a:endParaRPr lang="en-US" dirty="0" smtClean="0"/>
          </a:p>
          <a:p>
            <a:pPr lvl="2"/>
            <a:endParaRPr lang="en-GB" dirty="0"/>
          </a:p>
        </p:txBody>
      </p:sp>
      <p:pic>
        <p:nvPicPr>
          <p:cNvPr id="3074" name="Picture 2" descr="https://learnopencv.com/wp-content/uploads/2021/06/binary_thre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358" y="1859623"/>
            <a:ext cx="3810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17228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smtClean="0">
                <a:solidFill>
                  <a:srgbClr val="FF0000"/>
                </a:solidFill>
              </a:rPr>
              <a:t>Ex .1</a:t>
            </a:r>
            <a:r>
              <a:rPr lang="en-US" dirty="0">
                <a:solidFill>
                  <a:srgbClr val="FF0000"/>
                </a:solidFill>
              </a:rPr>
              <a:t>b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r>
              <a:rPr lang="en-US" dirty="0" smtClean="0"/>
              <a:t>change </a:t>
            </a:r>
            <a:r>
              <a:rPr lang="en-US" dirty="0"/>
              <a:t>all numbers </a:t>
            </a:r>
            <a:r>
              <a:rPr lang="en-US" dirty="0" smtClean="0"/>
              <a:t>whose values are greater than or equal to 128 into </a:t>
            </a:r>
            <a:r>
              <a:rPr lang="en-US" dirty="0"/>
              <a:t>WHITE color</a:t>
            </a:r>
            <a:endParaRPr lang="en-GB" dirty="0"/>
          </a:p>
        </p:txBody>
      </p:sp>
      <p:pic>
        <p:nvPicPr>
          <p:cNvPr id="2050" name="Picture 2" descr="https://learnopencv.com/wp-content/uploads/2021/06/binary_thres_12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0002" y="1613041"/>
            <a:ext cx="3810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5862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smtClean="0">
                <a:solidFill>
                  <a:srgbClr val="FF0000"/>
                </a:solidFill>
              </a:rPr>
              <a:t>Ex .1</a:t>
            </a:r>
            <a:r>
              <a:rPr lang="en-US" dirty="0" smtClean="0">
                <a:solidFill>
                  <a:srgbClr val="FF0000"/>
                </a:solidFill>
              </a:rPr>
              <a:t>c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r>
              <a:rPr lang="en-US" dirty="0" smtClean="0"/>
              <a:t>change </a:t>
            </a:r>
            <a:r>
              <a:rPr lang="en-US" dirty="0"/>
              <a:t>all numbers </a:t>
            </a:r>
            <a:r>
              <a:rPr lang="en-US" dirty="0" smtClean="0"/>
              <a:t>into the Gray color (intensity = 128)</a:t>
            </a:r>
            <a:endParaRPr lang="en-GB" dirty="0"/>
          </a:p>
        </p:txBody>
      </p:sp>
      <p:pic>
        <p:nvPicPr>
          <p:cNvPr id="5122" name="Picture 2" descr="https://learnopencv.com/wp-content/uploads/2021/06/binary_thres_12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7809" y="1448656"/>
            <a:ext cx="3810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6566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smtClean="0">
                <a:solidFill>
                  <a:srgbClr val="FF0000"/>
                </a:solidFill>
              </a:rPr>
              <a:t>Ex .1</a:t>
            </a:r>
            <a:r>
              <a:rPr lang="en-US" dirty="0" smtClean="0">
                <a:solidFill>
                  <a:srgbClr val="FF0000"/>
                </a:solidFill>
              </a:rPr>
              <a:t>d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r>
              <a:rPr lang="en-US" dirty="0" smtClean="0"/>
              <a:t>change </a:t>
            </a:r>
            <a:r>
              <a:rPr lang="en-US" dirty="0"/>
              <a:t>all numbers whose values are greater than or equal to 128 </a:t>
            </a:r>
            <a:r>
              <a:rPr lang="en-US" dirty="0" smtClean="0"/>
              <a:t>into BLACK color, and also change the background color to WHITE.</a:t>
            </a:r>
            <a:endParaRPr lang="en-GB" dirty="0"/>
          </a:p>
        </p:txBody>
      </p:sp>
      <p:pic>
        <p:nvPicPr>
          <p:cNvPr id="4098" name="Picture 2" descr="https://learnopencv.com/wp-content/uploads/2021/06/inv_binary_thre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5341" y="1709362"/>
            <a:ext cx="3810000" cy="2857500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6566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smtClean="0">
                <a:solidFill>
                  <a:srgbClr val="FF0000"/>
                </a:solidFill>
              </a:rPr>
              <a:t>Ex .1</a:t>
            </a:r>
            <a:r>
              <a:rPr lang="en-US" dirty="0">
                <a:solidFill>
                  <a:srgbClr val="FF0000"/>
                </a:solidFill>
              </a:rPr>
              <a:t>e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r>
              <a:rPr lang="en-US" dirty="0" smtClean="0"/>
              <a:t>change </a:t>
            </a:r>
            <a:r>
              <a:rPr lang="en-US" dirty="0"/>
              <a:t>all numbers </a:t>
            </a:r>
            <a:r>
              <a:rPr lang="en-US" dirty="0" smtClean="0"/>
              <a:t>whose values are greater than </a:t>
            </a:r>
            <a:r>
              <a:rPr lang="vi-VN" dirty="0" smtClean="0"/>
              <a:t>127 </a:t>
            </a:r>
            <a:r>
              <a:rPr lang="en-US" dirty="0" smtClean="0"/>
              <a:t>into </a:t>
            </a:r>
            <a:r>
              <a:rPr lang="vi-VN" dirty="0" smtClean="0"/>
              <a:t>the Gray </a:t>
            </a:r>
            <a:r>
              <a:rPr lang="en-US" dirty="0" smtClean="0"/>
              <a:t>color</a:t>
            </a:r>
            <a:r>
              <a:rPr lang="vi-VN" dirty="0" smtClean="0"/>
              <a:t> (intensity = 127), and other numbers are un</a:t>
            </a:r>
            <a:r>
              <a:rPr lang="en-US" dirty="0" smtClean="0"/>
              <a:t>changed.</a:t>
            </a:r>
            <a:endParaRPr lang="en-GB" dirty="0"/>
          </a:p>
        </p:txBody>
      </p:sp>
      <p:pic>
        <p:nvPicPr>
          <p:cNvPr id="1026" name="Picture 2" descr="https://learnopencv.com/wp-content/uploads/2021/06/truncate_thre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9454" y="1469205"/>
            <a:ext cx="4572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0627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smtClean="0">
                <a:solidFill>
                  <a:srgbClr val="FF0000"/>
                </a:solidFill>
              </a:rPr>
              <a:t>Ex .1</a:t>
            </a:r>
            <a:r>
              <a:rPr lang="en-US" dirty="0">
                <a:solidFill>
                  <a:srgbClr val="FF0000"/>
                </a:solidFill>
              </a:rPr>
              <a:t>f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r>
              <a:rPr lang="en-US" dirty="0" smtClean="0"/>
              <a:t>Remove all </a:t>
            </a:r>
            <a:r>
              <a:rPr lang="en-US" dirty="0"/>
              <a:t>numbers </a:t>
            </a:r>
            <a:r>
              <a:rPr lang="en-US" dirty="0" smtClean="0"/>
              <a:t>whose values are less than 128, and other numbers are remained.</a:t>
            </a:r>
            <a:endParaRPr lang="en-GB" dirty="0"/>
          </a:p>
        </p:txBody>
      </p:sp>
      <p:pic>
        <p:nvPicPr>
          <p:cNvPr id="2050" name="Picture 2" descr="https://learnopencv.com/wp-content/uploads/2021/06/zero_thre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5889" y="1191802"/>
            <a:ext cx="4572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0627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smtClean="0">
                <a:solidFill>
                  <a:srgbClr val="FF0000"/>
                </a:solidFill>
              </a:rPr>
              <a:t>Ex .1</a:t>
            </a:r>
            <a:r>
              <a:rPr lang="en-US" dirty="0" smtClean="0">
                <a:solidFill>
                  <a:srgbClr val="FF0000"/>
                </a:solidFill>
              </a:rPr>
              <a:t>g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r>
              <a:rPr lang="en-US" dirty="0"/>
              <a:t>Remove all numbers whose values are </a:t>
            </a:r>
            <a:r>
              <a:rPr lang="en-US" dirty="0" smtClean="0"/>
              <a:t>greater than 127, </a:t>
            </a:r>
            <a:r>
              <a:rPr lang="en-US" dirty="0"/>
              <a:t>and other numbers are remained.</a:t>
            </a:r>
            <a:endParaRPr lang="en-GB" dirty="0"/>
          </a:p>
          <a:p>
            <a:pPr lvl="2"/>
            <a:endParaRPr lang="en-GB" dirty="0"/>
          </a:p>
        </p:txBody>
      </p:sp>
      <p:pic>
        <p:nvPicPr>
          <p:cNvPr id="3074" name="Picture 2" descr="https://learnopencv.com/wp-content/uploads/2021/06/inv_zero_thre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9035" y="1253446"/>
            <a:ext cx="4572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849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smtClean="0">
                <a:solidFill>
                  <a:srgbClr val="FF0000"/>
                </a:solidFill>
              </a:rPr>
              <a:t>Ex .1h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r>
              <a:rPr lang="vi-VN" dirty="0" smtClean="0"/>
              <a:t>Change </a:t>
            </a:r>
            <a:r>
              <a:rPr lang="en-GB" dirty="0" smtClean="0"/>
              <a:t>numbers </a:t>
            </a:r>
            <a:r>
              <a:rPr lang="en-US" dirty="0" smtClean="0"/>
              <a:t>whose values are </a:t>
            </a:r>
            <a:r>
              <a:rPr lang="en-GB" dirty="0" smtClean="0"/>
              <a:t>less </a:t>
            </a:r>
            <a:r>
              <a:rPr lang="en-GB" dirty="0"/>
              <a:t>than 180 </a:t>
            </a:r>
            <a:r>
              <a:rPr lang="en-GB" dirty="0" smtClean="0"/>
              <a:t>into WHITE </a:t>
            </a:r>
            <a:r>
              <a:rPr lang="en-GB" dirty="0" err="1" smtClean="0"/>
              <a:t>color</a:t>
            </a:r>
            <a:r>
              <a:rPr lang="en-GB" dirty="0" smtClean="0"/>
              <a:t>.</a:t>
            </a:r>
            <a:endParaRPr lang="en-GB" dirty="0"/>
          </a:p>
          <a:p>
            <a:pPr lvl="3"/>
            <a:r>
              <a:rPr lang="en-GB" dirty="0"/>
              <a:t>Hints: Using different </a:t>
            </a:r>
            <a:r>
              <a:rPr lang="en-GB" dirty="0" smtClean="0"/>
              <a:t>threshold</a:t>
            </a:r>
            <a:r>
              <a:rPr lang="vi-VN" dirty="0" smtClean="0"/>
              <a:t>ing</a:t>
            </a:r>
            <a:r>
              <a:rPr lang="en-GB" dirty="0" smtClean="0"/>
              <a:t> techniques.</a:t>
            </a:r>
            <a:endParaRPr lang="en-GB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2155" y="1571946"/>
            <a:ext cx="4594860" cy="34232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70627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smtClean="0">
                <a:solidFill>
                  <a:srgbClr val="FF0000"/>
                </a:solidFill>
              </a:rPr>
              <a:t>Ex .1</a:t>
            </a:r>
            <a:r>
              <a:rPr lang="en-US" dirty="0" smtClean="0">
                <a:solidFill>
                  <a:srgbClr val="FF0000"/>
                </a:solidFill>
              </a:rPr>
              <a:t>i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r>
              <a:rPr lang="en-GB" dirty="0" smtClean="0"/>
              <a:t>Extract </a:t>
            </a:r>
            <a:r>
              <a:rPr lang="en-GB" dirty="0"/>
              <a:t>each number in the input image as in separated images.</a:t>
            </a:r>
          </a:p>
          <a:p>
            <a:pPr lvl="2"/>
            <a:endParaRPr lang="en-GB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805" y="1551397"/>
            <a:ext cx="3829050" cy="2871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7822" y="1551398"/>
            <a:ext cx="3829050" cy="2867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62214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Otsu’s Thresholding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determines an optimal global threshold value from the image </a:t>
            </a:r>
            <a:r>
              <a:rPr lang="en-GB" dirty="0" smtClean="0"/>
              <a:t>histogram</a:t>
            </a:r>
            <a:endParaRPr lang="vi-VN" dirty="0" smtClean="0"/>
          </a:p>
          <a:p>
            <a:pPr lvl="2"/>
            <a:r>
              <a:rPr lang="en-GB" dirty="0"/>
              <a:t>produces the appropriate results for bimodal </a:t>
            </a:r>
            <a:r>
              <a:rPr lang="en-GB" dirty="0" smtClean="0"/>
              <a:t>images</a:t>
            </a:r>
            <a:r>
              <a:rPr lang="vi-VN" dirty="0"/>
              <a:t> </a:t>
            </a:r>
            <a:r>
              <a:rPr lang="vi-VN" dirty="0" smtClean="0"/>
              <a:t>(</a:t>
            </a:r>
            <a:r>
              <a:rPr lang="en-GB" dirty="0" smtClean="0"/>
              <a:t>histogram contains </a:t>
            </a:r>
            <a:r>
              <a:rPr lang="en-GB" dirty="0"/>
              <a:t>two clearly expressed peaks, which represent different ranges of intensity </a:t>
            </a:r>
            <a:r>
              <a:rPr lang="en-GB" dirty="0" smtClean="0"/>
              <a:t>values</a:t>
            </a:r>
            <a:r>
              <a:rPr lang="vi-VN" dirty="0" smtClean="0"/>
              <a:t>)</a:t>
            </a:r>
          </a:p>
          <a:p>
            <a:pPr lvl="2"/>
            <a:endParaRPr lang="en-GB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464" y="2201614"/>
            <a:ext cx="5067300" cy="1952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05889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Binary image processing</a:t>
            </a:r>
            <a:endParaRPr lang="en-GB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Binary images are common</a:t>
            </a:r>
          </a:p>
          <a:p>
            <a:pPr lvl="2"/>
            <a:r>
              <a:rPr lang="en-GB" dirty="0" smtClean="0"/>
              <a:t>Intermediate abstraction in a </a:t>
            </a:r>
            <a:r>
              <a:rPr lang="en-GB" dirty="0" err="1" smtClean="0"/>
              <a:t>gray</a:t>
            </a:r>
            <a:r>
              <a:rPr lang="en-GB" dirty="0" smtClean="0"/>
              <a:t>-scale/</a:t>
            </a:r>
            <a:r>
              <a:rPr lang="en-GB" dirty="0" err="1" smtClean="0"/>
              <a:t>color</a:t>
            </a:r>
            <a:r>
              <a:rPr lang="en-GB" dirty="0" smtClean="0"/>
              <a:t> image analysis system</a:t>
            </a:r>
          </a:p>
          <a:p>
            <a:pPr lvl="3"/>
            <a:r>
              <a:rPr lang="en-GB" dirty="0" err="1" smtClean="0"/>
              <a:t>Thresholding</a:t>
            </a:r>
            <a:r>
              <a:rPr lang="en-GB" dirty="0" smtClean="0"/>
              <a:t>/segmentation</a:t>
            </a:r>
          </a:p>
          <a:p>
            <a:pPr lvl="3"/>
            <a:r>
              <a:rPr lang="en-GB" dirty="0" smtClean="0"/>
              <a:t>Presence/absence of some image property</a:t>
            </a:r>
          </a:p>
          <a:p>
            <a:pPr lvl="2"/>
            <a:r>
              <a:rPr lang="en-GB" dirty="0" smtClean="0"/>
              <a:t>Text and line graphics, document image processing</a:t>
            </a:r>
          </a:p>
          <a:p>
            <a:r>
              <a:rPr lang="en-GB" dirty="0" smtClean="0"/>
              <a:t>Representation of individual pixels as 0 or 1, convention:</a:t>
            </a:r>
          </a:p>
          <a:p>
            <a:pPr lvl="2"/>
            <a:r>
              <a:rPr lang="en-GB" dirty="0" smtClean="0"/>
              <a:t>foreground, object = 1 (white)</a:t>
            </a:r>
          </a:p>
          <a:p>
            <a:pPr lvl="2"/>
            <a:r>
              <a:rPr lang="en-GB" dirty="0" smtClean="0"/>
              <a:t>background = 0 (black)</a:t>
            </a:r>
          </a:p>
          <a:p>
            <a:r>
              <a:rPr lang="en-GB" dirty="0" smtClean="0"/>
              <a:t>Processing by logical functions is fast and simple</a:t>
            </a:r>
          </a:p>
          <a:p>
            <a:r>
              <a:rPr lang="en-GB" dirty="0" smtClean="0"/>
              <a:t>Shift-invariant logical operations on binary images:  “morphological” image processing</a:t>
            </a:r>
          </a:p>
        </p:txBody>
      </p:sp>
    </p:spTree>
    <p:extLst>
      <p:ext uri="{BB962C8B-B14F-4D97-AF65-F5344CB8AC3E}">
        <p14:creationId xmlns:p14="http://schemas.microsoft.com/office/powerpoint/2010/main" val="29914504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Otsu’s </a:t>
            </a:r>
            <a:r>
              <a:rPr lang="en-GB" dirty="0" smtClean="0"/>
              <a:t>Thresholding</a:t>
            </a:r>
            <a:r>
              <a:rPr lang="vi-VN" dirty="0" smtClean="0"/>
              <a:t> (ct)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9314" y="726516"/>
            <a:ext cx="5787581" cy="40067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825090" y="1020875"/>
            <a:ext cx="33189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hlinkClick r:id="rId3"/>
              </a:rPr>
              <a:t>https://</a:t>
            </a:r>
            <a:r>
              <a:rPr lang="en-GB" sz="1400" dirty="0" smtClean="0">
                <a:hlinkClick r:id="rId3"/>
              </a:rPr>
              <a:t>www.scribd.com/document/407105529/ME5286-Lecture9-pdf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3459079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Otsu’s </a:t>
            </a:r>
            <a:r>
              <a:rPr lang="en-GB" dirty="0" smtClean="0"/>
              <a:t>Thresholding</a:t>
            </a:r>
            <a:r>
              <a:rPr lang="vi-VN" dirty="0" smtClean="0"/>
              <a:t> (ct)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5825090" y="1020875"/>
            <a:ext cx="33189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hlinkClick r:id="rId2"/>
              </a:rPr>
              <a:t>https://</a:t>
            </a:r>
            <a:r>
              <a:rPr lang="en-GB" sz="1400" dirty="0" smtClean="0">
                <a:hlinkClick r:id="rId2"/>
              </a:rPr>
              <a:t>www.scribd.com/document/407105529/ME5286-Lecture9-pdf</a:t>
            </a:r>
            <a:endParaRPr lang="en-GB" sz="140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930" y="762321"/>
            <a:ext cx="5539550" cy="3996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85868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Otsu’s </a:t>
            </a:r>
            <a:r>
              <a:rPr lang="en-GB" dirty="0" smtClean="0"/>
              <a:t>Thresholding</a:t>
            </a:r>
            <a:r>
              <a:rPr lang="vi-VN" dirty="0" smtClean="0"/>
              <a:t> (ct)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5825090" y="1020875"/>
            <a:ext cx="33189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hlinkClick r:id="rId2"/>
              </a:rPr>
              <a:t>https://</a:t>
            </a:r>
            <a:r>
              <a:rPr lang="en-GB" sz="1400" dirty="0" smtClean="0">
                <a:hlinkClick r:id="rId2"/>
              </a:rPr>
              <a:t>www.scribd.com/document/407105529/ME5286-Lecture9-pdf</a:t>
            </a:r>
            <a:endParaRPr lang="en-GB" sz="1400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951" y="798281"/>
            <a:ext cx="5331060" cy="39959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52754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Otsu’s </a:t>
            </a:r>
            <a:r>
              <a:rPr lang="en-GB" dirty="0" smtClean="0"/>
              <a:t>Thresholding</a:t>
            </a:r>
            <a:r>
              <a:rPr lang="vi-VN" dirty="0" smtClean="0"/>
              <a:t> (ct)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6729215" y="1225335"/>
            <a:ext cx="230176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hlinkClick r:id="rId2"/>
              </a:rPr>
              <a:t>https://</a:t>
            </a:r>
            <a:r>
              <a:rPr lang="en-GB" sz="1400" dirty="0" smtClean="0">
                <a:hlinkClick r:id="rId2"/>
              </a:rPr>
              <a:t>www.scribd.com/document/407105529/ME5286-Lecture9-pdf</a:t>
            </a:r>
            <a:endParaRPr lang="en-GB" sz="1400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967" y="797371"/>
            <a:ext cx="6210300" cy="3343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33269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Otsu’s </a:t>
            </a:r>
            <a:r>
              <a:rPr lang="en-GB" dirty="0" smtClean="0"/>
              <a:t>Thresholding</a:t>
            </a:r>
            <a:r>
              <a:rPr lang="vi-VN" dirty="0" smtClean="0"/>
              <a:t> (ct)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6446339" y="1188994"/>
            <a:ext cx="269766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hlinkClick r:id="rId2"/>
              </a:rPr>
              <a:t>https://</a:t>
            </a:r>
            <a:r>
              <a:rPr lang="en-GB" sz="1400" dirty="0" smtClean="0">
                <a:hlinkClick r:id="rId2"/>
              </a:rPr>
              <a:t>www.scribd.com/document/407105529/ME5286-Lecture9-pdf</a:t>
            </a:r>
            <a:endParaRPr lang="en-GB" sz="1400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579" y="726522"/>
            <a:ext cx="6103760" cy="39959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33269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Otsu’s </a:t>
            </a:r>
            <a:r>
              <a:rPr lang="en-GB" dirty="0" smtClean="0"/>
              <a:t>Thresholding</a:t>
            </a:r>
            <a:r>
              <a:rPr lang="vi-VN" dirty="0" smtClean="0"/>
              <a:t> (ct)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2166641" y="4301617"/>
            <a:ext cx="49935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hlinkClick r:id="rId2"/>
              </a:rPr>
              <a:t>https://learnopencv.com/otsu-thresholding-with-opencv</a:t>
            </a:r>
            <a:r>
              <a:rPr lang="en-GB" sz="1400" dirty="0" smtClean="0">
                <a:hlinkClick r:id="rId2"/>
              </a:rPr>
              <a:t>/</a:t>
            </a:r>
            <a:endParaRPr lang="en-GB" sz="1400" dirty="0"/>
          </a:p>
        </p:txBody>
      </p:sp>
      <p:pic>
        <p:nvPicPr>
          <p:cNvPr id="10242" name="Picture 2" descr="https://learnopencv.com/wp-content/uploads/2020/06/processed_img-1-1024x68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94" y="794194"/>
            <a:ext cx="4480560" cy="2997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https://learnopencv.com/wp-content/uploads/2020/06/otsu_result-1024x685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3440" y="794194"/>
            <a:ext cx="4480560" cy="2997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4616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Otsu’s Thresholding</a:t>
            </a:r>
            <a:r>
              <a:rPr lang="vi-VN" dirty="0"/>
              <a:t> (ct)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026" name="Picture 2" descr="otsu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1084" y="798227"/>
            <a:ext cx="5523586" cy="392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72472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Otsu’s </a:t>
            </a:r>
            <a:r>
              <a:rPr lang="en-GB" dirty="0" smtClean="0"/>
              <a:t>Thresholding</a:t>
            </a:r>
            <a:r>
              <a:rPr lang="vi-VN" dirty="0" smtClean="0"/>
              <a:t> (ct)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1900363" y="4289813"/>
            <a:ext cx="48394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hlinkClick r:id="rId2"/>
              </a:rPr>
              <a:t>https://</a:t>
            </a:r>
            <a:r>
              <a:rPr lang="en-GB" sz="1400" dirty="0" smtClean="0">
                <a:hlinkClick r:id="rId2"/>
              </a:rPr>
              <a:t>www.youtube.com/watch?v=Ofi1Fn18YLc</a:t>
            </a:r>
            <a:endParaRPr lang="en-GB" sz="1400" dirty="0"/>
          </a:p>
        </p:txBody>
      </p:sp>
      <p:pic>
        <p:nvPicPr>
          <p:cNvPr id="9218" name="Picture 2" descr="Otsu thresholding | Image Processing #12 | HBY coding academic - YouTub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0121" y="0"/>
            <a:ext cx="7315200" cy="411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739847" y="3214019"/>
            <a:ext cx="2315151" cy="58477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vi-VN" sz="1600" b="1" dirty="0" smtClean="0">
                <a:solidFill>
                  <a:srgbClr val="FF0000"/>
                </a:solidFill>
              </a:rPr>
              <a:t>Ex. 2</a:t>
            </a:r>
            <a:r>
              <a:rPr lang="vi-VN" sz="1600" dirty="0" smtClean="0"/>
              <a:t>: Reproduce the resulted table.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3034616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Otsu’s Thresholding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248775" cy="5248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59079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smtClean="0">
                <a:solidFill>
                  <a:srgbClr val="FF0000"/>
                </a:solidFill>
              </a:rPr>
              <a:t>Ex. 3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Let The Following Image Be </a:t>
            </a:r>
            <a:r>
              <a:rPr lang="en-GB" dirty="0" smtClean="0"/>
              <a:t>Given:</a:t>
            </a:r>
            <a:endParaRPr lang="en-GB" dirty="0"/>
          </a:p>
          <a:p>
            <a:endParaRPr lang="en-GB" dirty="0" smtClean="0"/>
          </a:p>
          <a:p>
            <a:endParaRPr lang="en-GB" dirty="0"/>
          </a:p>
          <a:p>
            <a:endParaRPr lang="en-GB" dirty="0" smtClean="0"/>
          </a:p>
          <a:p>
            <a:pPr lvl="1"/>
            <a:r>
              <a:rPr lang="en-GB" dirty="0" smtClean="0"/>
              <a:t>Determine </a:t>
            </a:r>
            <a:r>
              <a:rPr lang="en-GB" dirty="0"/>
              <a:t>The Threshold For Image </a:t>
            </a:r>
            <a:r>
              <a:rPr lang="en-GB" dirty="0" err="1"/>
              <a:t>Binarization</a:t>
            </a:r>
            <a:r>
              <a:rPr lang="en-GB" dirty="0"/>
              <a:t> Using The Otsu </a:t>
            </a:r>
            <a:r>
              <a:rPr lang="en-GB" dirty="0" smtClean="0"/>
              <a:t>Method.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152" y="1267039"/>
            <a:ext cx="1647825" cy="1047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59079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4BBB5A6-0C97-4867-8250-062D91BB29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What is Thresholding?</a:t>
            </a:r>
            <a:br>
              <a:rPr lang="en-US" smtClean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3F0AEC9-A509-4C61-BD52-1D26826189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simplest </a:t>
            </a:r>
            <a:r>
              <a:rPr lang="en-US" dirty="0" err="1" smtClean="0"/>
              <a:t>binarization</a:t>
            </a:r>
            <a:r>
              <a:rPr lang="en-US" dirty="0" smtClean="0"/>
              <a:t> method</a:t>
            </a:r>
          </a:p>
          <a:p>
            <a:r>
              <a:rPr lang="en-US" dirty="0" smtClean="0"/>
              <a:t>Application example: </a:t>
            </a:r>
          </a:p>
          <a:p>
            <a:pPr lvl="2"/>
            <a:r>
              <a:rPr lang="en-US" dirty="0" smtClean="0"/>
              <a:t>Separate out regions of an image corresponding to objects which we want to analyze. This separation is based on the </a:t>
            </a:r>
            <a:r>
              <a:rPr lang="en-US" dirty="0" smtClean="0">
                <a:solidFill>
                  <a:srgbClr val="FF0000"/>
                </a:solidFill>
              </a:rPr>
              <a:t>variation of intensity between the object pixels and the background pixels</a:t>
            </a:r>
            <a:r>
              <a:rPr lang="en-US" dirty="0" smtClean="0"/>
              <a:t>.</a:t>
            </a:r>
          </a:p>
          <a:p>
            <a:r>
              <a:rPr lang="en-US" dirty="0" smtClean="0"/>
              <a:t>To differentiate the pixels we are interested in from the rest </a:t>
            </a:r>
            <a:br>
              <a:rPr lang="en-US" dirty="0" smtClean="0"/>
            </a:br>
            <a:r>
              <a:rPr lang="en-US" dirty="0" smtClean="0"/>
              <a:t>(which will eventually be rejected), </a:t>
            </a:r>
          </a:p>
          <a:p>
            <a:pPr lvl="2"/>
            <a:r>
              <a:rPr lang="en-US" dirty="0" smtClean="0"/>
              <a:t>we perform a comparison of each pixel intensity value with respect to a </a:t>
            </a:r>
            <a:r>
              <a:rPr lang="en-US" dirty="0" smtClean="0">
                <a:solidFill>
                  <a:srgbClr val="FF0000"/>
                </a:solidFill>
              </a:rPr>
              <a:t>threshold</a:t>
            </a:r>
            <a:r>
              <a:rPr lang="en-US" dirty="0" smtClean="0"/>
              <a:t> (determined according to the problem to solve).</a:t>
            </a:r>
          </a:p>
          <a:p>
            <a:r>
              <a:rPr lang="en-US" dirty="0" smtClean="0"/>
              <a:t>Once we have separated properly the important pixels, </a:t>
            </a:r>
          </a:p>
          <a:p>
            <a:pPr lvl="2"/>
            <a:r>
              <a:rPr lang="en-US" dirty="0" smtClean="0"/>
              <a:t>we can set them with a determined value to identify them (i.e. we can assign them a value of   (black),    (white) or any value that suits your needs).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  <p:pic>
        <p:nvPicPr>
          <p:cNvPr id="1030" name="Picture 6" descr="0">
            <a:extLst>
              <a:ext uri="{FF2B5EF4-FFF2-40B4-BE49-F238E27FC236}">
                <a16:creationId xmlns:a16="http://schemas.microsoft.com/office/drawing/2014/main" xmlns="" id="{32D524A6-66D3-4E05-9BE8-17EB36D441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8550" y="-390525"/>
            <a:ext cx="64294" cy="100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255">
            <a:extLst>
              <a:ext uri="{FF2B5EF4-FFF2-40B4-BE49-F238E27FC236}">
                <a16:creationId xmlns:a16="http://schemas.microsoft.com/office/drawing/2014/main" xmlns="" id="{8EBD69CA-D315-482B-9E63-F373802A94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5288" y="-390525"/>
            <a:ext cx="192881" cy="92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Threshold simple example">
            <a:extLst>
              <a:ext uri="{FF2B5EF4-FFF2-40B4-BE49-F238E27FC236}">
                <a16:creationId xmlns:a16="http://schemas.microsoft.com/office/drawing/2014/main" xmlns="" id="{A5B7BFB9-61C1-40D4-8D02-9724430A45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2925" y="170019"/>
            <a:ext cx="2143125" cy="114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499539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Adaptive Thresholding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A global threshold might </a:t>
            </a:r>
            <a:r>
              <a:rPr lang="en-GB" dirty="0"/>
              <a:t>not be good in all cases, e.g. if an image has different lighting conditions in different </a:t>
            </a:r>
            <a:r>
              <a:rPr lang="en-GB" dirty="0" smtClean="0"/>
              <a:t>areas</a:t>
            </a:r>
          </a:p>
          <a:p>
            <a:r>
              <a:rPr lang="en-GB" dirty="0"/>
              <a:t>A</a:t>
            </a:r>
            <a:r>
              <a:rPr lang="en-GB" dirty="0" smtClean="0"/>
              <a:t>daptive </a:t>
            </a:r>
            <a:r>
              <a:rPr lang="en-GB" dirty="0"/>
              <a:t>thresholding </a:t>
            </a:r>
            <a:r>
              <a:rPr lang="en-GB" dirty="0" smtClean="0"/>
              <a:t>determines </a:t>
            </a:r>
            <a:r>
              <a:rPr lang="en-GB" dirty="0"/>
              <a:t>the threshold for a pixel based on a small region around </a:t>
            </a:r>
            <a:r>
              <a:rPr lang="en-GB" dirty="0" smtClean="0"/>
              <a:t>it</a:t>
            </a:r>
          </a:p>
          <a:p>
            <a:pPr lvl="2"/>
            <a:r>
              <a:rPr lang="en-GB" dirty="0" smtClean="0"/>
              <a:t>get </a:t>
            </a:r>
            <a:r>
              <a:rPr lang="en-GB" dirty="0"/>
              <a:t>different thresholds for different regions of the same image which gives better results for images with varying </a:t>
            </a:r>
            <a:r>
              <a:rPr lang="en-GB" dirty="0" smtClean="0"/>
              <a:t>illumination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91151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Adaptive </a:t>
            </a:r>
            <a:r>
              <a:rPr lang="en-GB" dirty="0" smtClean="0"/>
              <a:t>Thresholding (</a:t>
            </a:r>
            <a:r>
              <a:rPr lang="en-GB" dirty="0" err="1" smtClean="0"/>
              <a:t>ct</a:t>
            </a:r>
            <a:r>
              <a:rPr lang="en-GB" dirty="0" smtClean="0"/>
              <a:t>)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026" name="Picture 2" descr="ada_threshol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842206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944736" y="2387084"/>
            <a:ext cx="41992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hlinkClick r:id="rId3"/>
              </a:rPr>
              <a:t>https://</a:t>
            </a:r>
            <a:r>
              <a:rPr lang="en-GB" sz="1600" dirty="0" smtClean="0">
                <a:hlinkClick r:id="rId3"/>
              </a:rPr>
              <a:t>docs.opencv.org/4.x/d7/d4d/tutorial_py_thresholding.html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2257459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Adaptive </a:t>
            </a:r>
            <a:r>
              <a:rPr lang="en-GB" dirty="0" smtClean="0"/>
              <a:t>Thresholding (</a:t>
            </a:r>
            <a:r>
              <a:rPr lang="en-GB" dirty="0" err="1" smtClean="0"/>
              <a:t>ct</a:t>
            </a:r>
            <a:r>
              <a:rPr lang="en-GB" dirty="0" smtClean="0"/>
              <a:t>)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2726" y="815578"/>
            <a:ext cx="8849081" cy="3880247"/>
          </a:xfrm>
        </p:spPr>
        <p:txBody>
          <a:bodyPr/>
          <a:lstStyle/>
          <a:p>
            <a:r>
              <a:rPr lang="en-US" dirty="0" smtClean="0"/>
              <a:t>Parameters:</a:t>
            </a:r>
          </a:p>
          <a:p>
            <a:pPr lvl="2"/>
            <a:r>
              <a:rPr lang="en-GB" b="1" dirty="0" smtClean="0"/>
              <a:t>Threshold type</a:t>
            </a:r>
            <a:r>
              <a:rPr lang="en-GB" dirty="0"/>
              <a:t>: Must be either </a:t>
            </a:r>
            <a:r>
              <a:rPr lang="en-GB" dirty="0" smtClean="0"/>
              <a:t>“Binary thresholding” or “inverted Binary thresholding”. This </a:t>
            </a:r>
            <a:r>
              <a:rPr lang="en-GB" dirty="0"/>
              <a:t>tells us what value to assign to pixels greater/less than the threshold. </a:t>
            </a:r>
            <a:endParaRPr lang="en-GB" dirty="0" smtClean="0"/>
          </a:p>
          <a:p>
            <a:pPr lvl="2"/>
            <a:r>
              <a:rPr lang="en-GB" b="1" dirty="0" err="1" smtClean="0"/>
              <a:t>maxValue</a:t>
            </a:r>
            <a:r>
              <a:rPr lang="en-GB" dirty="0"/>
              <a:t>: This is the value assigned to the pixels after thresholding. This depends on the thresholding type. If the type is “Binary thresholding”</a:t>
            </a:r>
            <a:r>
              <a:rPr lang="en-GB" dirty="0" smtClean="0"/>
              <a:t>, </a:t>
            </a:r>
            <a:r>
              <a:rPr lang="en-GB" dirty="0"/>
              <a:t>all the pixels greater than the threshold are assigned this </a:t>
            </a:r>
            <a:r>
              <a:rPr lang="en-GB" dirty="0" err="1"/>
              <a:t>maxValue</a:t>
            </a:r>
            <a:r>
              <a:rPr lang="en-GB" dirty="0" smtClean="0"/>
              <a:t>.</a:t>
            </a:r>
          </a:p>
          <a:p>
            <a:pPr lvl="2"/>
            <a:r>
              <a:rPr lang="en-GB" b="1" dirty="0" smtClean="0"/>
              <a:t>adaptive Method</a:t>
            </a:r>
            <a:r>
              <a:rPr lang="en-GB" dirty="0"/>
              <a:t>: This tells us how the threshold is calculated from the pixel </a:t>
            </a:r>
            <a:r>
              <a:rPr lang="en-GB" dirty="0" err="1" smtClean="0"/>
              <a:t>neighborhood</a:t>
            </a:r>
            <a:endParaRPr lang="en-GB" dirty="0"/>
          </a:p>
          <a:p>
            <a:pPr lvl="3"/>
            <a:r>
              <a:rPr lang="en-GB" b="1" dirty="0" smtClean="0">
                <a:latin typeface="Arial"/>
                <a:ea typeface="Arial"/>
              </a:rPr>
              <a:t>MEAN_C</a:t>
            </a:r>
            <a:r>
              <a:rPr lang="en-GB" dirty="0" smtClean="0">
                <a:latin typeface="Arial"/>
                <a:ea typeface="Arial"/>
              </a:rPr>
              <a:t> </a:t>
            </a:r>
            <a:r>
              <a:rPr lang="en-GB" dirty="0">
                <a:latin typeface="Arial"/>
                <a:ea typeface="Arial"/>
              </a:rPr>
              <a:t>: The threshold value is the mean of the neighbourhood area minus the constant </a:t>
            </a:r>
            <a:r>
              <a:rPr lang="en-GB" b="1" dirty="0" smtClean="0">
                <a:latin typeface="Arial"/>
                <a:ea typeface="Arial"/>
              </a:rPr>
              <a:t>C</a:t>
            </a:r>
            <a:endParaRPr lang="en-GB" dirty="0">
              <a:latin typeface="Arial"/>
              <a:ea typeface="Arial"/>
            </a:endParaRPr>
          </a:p>
          <a:p>
            <a:pPr lvl="3"/>
            <a:r>
              <a:rPr lang="en-GB" b="1" dirty="0" smtClean="0">
                <a:latin typeface="Arial"/>
                <a:ea typeface="Arial"/>
              </a:rPr>
              <a:t>GAUSSIAN_C</a:t>
            </a:r>
            <a:r>
              <a:rPr lang="en-GB" dirty="0" smtClean="0">
                <a:latin typeface="Arial"/>
                <a:ea typeface="Arial"/>
              </a:rPr>
              <a:t> </a:t>
            </a:r>
            <a:r>
              <a:rPr lang="en-GB" dirty="0">
                <a:latin typeface="Arial"/>
                <a:ea typeface="Arial"/>
              </a:rPr>
              <a:t>: The threshold value is a </a:t>
            </a:r>
            <a:r>
              <a:rPr lang="en-GB" dirty="0" err="1">
                <a:latin typeface="Arial"/>
                <a:ea typeface="Arial"/>
              </a:rPr>
              <a:t>gaussian</a:t>
            </a:r>
            <a:r>
              <a:rPr lang="en-GB" dirty="0">
                <a:latin typeface="Arial"/>
                <a:ea typeface="Arial"/>
              </a:rPr>
              <a:t>-weighted sum of the neighbourhood values minus the constant </a:t>
            </a:r>
            <a:r>
              <a:rPr lang="en-GB" b="1" dirty="0" smtClean="0">
                <a:latin typeface="Arial"/>
                <a:ea typeface="Arial"/>
              </a:rPr>
              <a:t>C </a:t>
            </a:r>
            <a:r>
              <a:rPr lang="en-GB" dirty="0" smtClean="0">
                <a:latin typeface="Arial"/>
                <a:ea typeface="Arial"/>
              </a:rPr>
              <a:t>(read more in </a:t>
            </a:r>
            <a:r>
              <a:rPr lang="en-GB" dirty="0" smtClean="0">
                <a:latin typeface="Arial"/>
                <a:ea typeface="Arial"/>
                <a:hlinkClick r:id="rId2"/>
              </a:rPr>
              <a:t>[1]</a:t>
            </a:r>
            <a:r>
              <a:rPr lang="en-GB" dirty="0" smtClean="0">
                <a:latin typeface="Arial"/>
                <a:ea typeface="Arial"/>
              </a:rPr>
              <a:t>, </a:t>
            </a:r>
            <a:r>
              <a:rPr lang="en-GB" dirty="0" smtClean="0">
                <a:latin typeface="Arial"/>
                <a:ea typeface="Arial"/>
                <a:hlinkClick r:id="rId3"/>
              </a:rPr>
              <a:t>[2]</a:t>
            </a:r>
            <a:r>
              <a:rPr lang="en-GB" dirty="0" smtClean="0">
                <a:latin typeface="Arial"/>
                <a:ea typeface="Arial"/>
              </a:rPr>
              <a:t>, </a:t>
            </a:r>
            <a:r>
              <a:rPr lang="en-GB" dirty="0" smtClean="0">
                <a:latin typeface="Arial"/>
                <a:ea typeface="Arial"/>
                <a:hlinkClick r:id="rId4"/>
              </a:rPr>
              <a:t>[3]</a:t>
            </a:r>
            <a:r>
              <a:rPr lang="en-GB" dirty="0" smtClean="0">
                <a:latin typeface="Arial"/>
                <a:ea typeface="Arial"/>
              </a:rPr>
              <a:t>)</a:t>
            </a:r>
            <a:endParaRPr lang="en-GB" b="1" dirty="0" smtClean="0">
              <a:latin typeface="Arial"/>
              <a:ea typeface="Arial"/>
            </a:endParaRPr>
          </a:p>
          <a:p>
            <a:pPr lvl="2"/>
            <a:r>
              <a:rPr lang="en-GB" b="1" dirty="0" err="1" smtClean="0"/>
              <a:t>blockSize</a:t>
            </a:r>
            <a:r>
              <a:rPr lang="en-GB" dirty="0" smtClean="0"/>
              <a:t> </a:t>
            </a:r>
            <a:r>
              <a:rPr lang="en-GB" dirty="0"/>
              <a:t>determines the size of the neighbourhood area.</a:t>
            </a:r>
          </a:p>
          <a:p>
            <a:pPr lvl="2"/>
            <a:r>
              <a:rPr lang="en-GB" b="1" dirty="0" smtClean="0"/>
              <a:t>C</a:t>
            </a:r>
            <a:r>
              <a:rPr lang="en-GB" dirty="0" smtClean="0"/>
              <a:t> : </a:t>
            </a:r>
            <a:r>
              <a:rPr lang="en-GB" dirty="0"/>
              <a:t>Constant subtracted from the mean or weighted mean. </a:t>
            </a:r>
          </a:p>
        </p:txBody>
      </p:sp>
    </p:spTree>
    <p:extLst>
      <p:ext uri="{BB962C8B-B14F-4D97-AF65-F5344CB8AC3E}">
        <p14:creationId xmlns:p14="http://schemas.microsoft.com/office/powerpoint/2010/main" val="2257459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Adaptive </a:t>
            </a:r>
            <a:r>
              <a:rPr lang="en-GB" dirty="0" smtClean="0"/>
              <a:t>Thresholding (</a:t>
            </a:r>
            <a:r>
              <a:rPr lang="en-GB" dirty="0" err="1" smtClean="0"/>
              <a:t>ct</a:t>
            </a:r>
            <a:r>
              <a:rPr lang="en-GB" dirty="0" smtClean="0"/>
              <a:t>)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r>
              <a:rPr lang="en-GB" dirty="0" err="1" smtClean="0"/>
              <a:t>Neighborhood</a:t>
            </a:r>
            <a:r>
              <a:rPr lang="en-GB" dirty="0" smtClean="0"/>
              <a:t> size has </a:t>
            </a:r>
            <a:r>
              <a:rPr lang="en-GB" dirty="0"/>
              <a:t>to be large enough to cover sufficient foreground and background </a:t>
            </a:r>
            <a:r>
              <a:rPr lang="en-GB" dirty="0" smtClean="0"/>
              <a:t>pixels</a:t>
            </a:r>
          </a:p>
          <a:p>
            <a:pPr lvl="2"/>
            <a:r>
              <a:rPr lang="en-GB" dirty="0" smtClean="0"/>
              <a:t>Choosing </a:t>
            </a:r>
            <a:r>
              <a:rPr lang="en-GB" dirty="0"/>
              <a:t>regions which are too large can violate the assumption of approximately uniform </a:t>
            </a:r>
            <a:r>
              <a:rPr lang="en-GB" dirty="0" smtClean="0"/>
              <a:t>illumination</a:t>
            </a:r>
          </a:p>
          <a:p>
            <a:pPr lvl="2"/>
            <a:r>
              <a:rPr lang="en-US" b="1" dirty="0" smtClean="0"/>
              <a:t>C</a:t>
            </a:r>
            <a:r>
              <a:rPr lang="en-US" dirty="0" smtClean="0"/>
              <a:t> constant is used to properly tune the threshold value</a:t>
            </a:r>
          </a:p>
          <a:p>
            <a:pPr lvl="3"/>
            <a:r>
              <a:rPr lang="en-GB" dirty="0"/>
              <a:t>There may be situations where the mean value alone is not discriminating enough between the background and foreground — thus by adding or subtracting some value C, we can improve the results of our </a:t>
            </a:r>
            <a:r>
              <a:rPr lang="en-GB" dirty="0" smtClean="0"/>
              <a:t>threshold.</a:t>
            </a:r>
          </a:p>
          <a:p>
            <a:r>
              <a:rPr lang="en-GB" dirty="0"/>
              <a:t>For each pixel in the </a:t>
            </a:r>
            <a:r>
              <a:rPr lang="en-GB" dirty="0" smtClean="0"/>
              <a:t>image:</a:t>
            </a:r>
          </a:p>
          <a:p>
            <a:pPr lvl="2"/>
            <a:r>
              <a:rPr lang="en-GB" dirty="0"/>
              <a:t>Calculate the statistics (such as mean, median, etc.) from its </a:t>
            </a:r>
            <a:r>
              <a:rPr lang="en-GB" dirty="0" smtClean="0"/>
              <a:t>neighbourhood. Its statistics minus </a:t>
            </a:r>
            <a:r>
              <a:rPr lang="en-GB" dirty="0"/>
              <a:t>the constant </a:t>
            </a:r>
            <a:r>
              <a:rPr lang="en-GB" b="1" dirty="0" smtClean="0"/>
              <a:t>C</a:t>
            </a:r>
            <a:r>
              <a:rPr lang="en-GB" dirty="0" smtClean="0"/>
              <a:t> will </a:t>
            </a:r>
            <a:r>
              <a:rPr lang="en-GB" dirty="0"/>
              <a:t>be the threshold value for that pixel</a:t>
            </a:r>
            <a:r>
              <a:rPr lang="en-GB" dirty="0" smtClean="0"/>
              <a:t>.</a:t>
            </a:r>
          </a:p>
          <a:p>
            <a:pPr lvl="2"/>
            <a:r>
              <a:rPr lang="en-GB" dirty="0" smtClean="0"/>
              <a:t>Change the </a:t>
            </a:r>
            <a:r>
              <a:rPr lang="en-GB" dirty="0"/>
              <a:t>pixel value </a:t>
            </a:r>
            <a:r>
              <a:rPr lang="en-GB" dirty="0" smtClean="0"/>
              <a:t>using the threshold</a:t>
            </a:r>
          </a:p>
          <a:p>
            <a:pPr lvl="2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31436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Adaptive </a:t>
            </a:r>
            <a:r>
              <a:rPr lang="en-GB" dirty="0" smtClean="0"/>
              <a:t>Thresholding (</a:t>
            </a:r>
            <a:r>
              <a:rPr lang="en-GB" dirty="0" err="1" smtClean="0"/>
              <a:t>ct</a:t>
            </a:r>
            <a:r>
              <a:rPr lang="en-GB" dirty="0" smtClean="0"/>
              <a:t>)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2050" name="Picture 2" descr="https://i0.wp.com/theailearner.com/wp-content/uploads/2019/07/adaptive.png?resize=625%2C681&amp;ssl=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1229" y="0"/>
            <a:ext cx="4649526" cy="50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3954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smtClean="0">
                <a:solidFill>
                  <a:srgbClr val="FF0000"/>
                </a:solidFill>
              </a:rPr>
              <a:t>Ex. 4</a:t>
            </a:r>
            <a:endParaRPr lang="en-GB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12726" y="815578"/>
                <a:ext cx="8756613" cy="3880247"/>
              </a:xfrm>
            </p:spPr>
            <p:txBody>
              <a:bodyPr/>
              <a:lstStyle/>
              <a:p>
                <a:r>
                  <a:rPr lang="en-US" dirty="0" smtClean="0"/>
                  <a:t>Apply the adaptive thresholding 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𝑇h𝑟𝑒𝑠h𝑜𝑙𝑑</m:t>
                    </m:r>
                    <m:r>
                      <a:rPr lang="en-US" i="1" dirty="0" smtClean="0">
                        <a:latin typeface="Cambria Math"/>
                      </a:rPr>
                      <m:t> </m:t>
                    </m:r>
                    <m:r>
                      <a:rPr lang="en-US" i="1" dirty="0" smtClean="0">
                        <a:latin typeface="Cambria Math"/>
                      </a:rPr>
                      <m:t>𝑡𝑦𝑝𝑒</m:t>
                    </m:r>
                    <m:r>
                      <a:rPr lang="en-US" i="1" dirty="0" smtClean="0">
                        <a:latin typeface="Cambria Math"/>
                      </a:rPr>
                      <m:t> = “</m:t>
                    </m:r>
                    <m:r>
                      <a:rPr lang="en-GB" i="1" dirty="0">
                        <a:latin typeface="Cambria Math"/>
                      </a:rPr>
                      <m:t>𝐵𝑖𝑛𝑎𝑟𝑦</m:t>
                    </m:r>
                    <m:r>
                      <a:rPr lang="en-GB" i="1" dirty="0">
                        <a:latin typeface="Cambria Math"/>
                      </a:rPr>
                      <m:t> </m:t>
                    </m:r>
                    <m:r>
                      <a:rPr lang="en-GB" i="1" dirty="0">
                        <a:latin typeface="Cambria Math"/>
                      </a:rPr>
                      <m:t>𝑡h𝑟𝑒𝑠h𝑜𝑙𝑑𝑖𝑛𝑔</m:t>
                    </m:r>
                    <m:r>
                      <a:rPr lang="en-GB" i="1" dirty="0" smtClean="0">
                        <a:latin typeface="Cambria Math"/>
                      </a:rPr>
                      <m:t>”, </m:t>
                    </m:r>
                    <m:r>
                      <a:rPr lang="en-US" b="0" i="1" dirty="0" smtClean="0">
                        <a:latin typeface="Cambria Math"/>
                      </a:rPr>
                      <m:t> </m:t>
                    </m:r>
                    <m:r>
                      <a:rPr lang="en-US" i="1" dirty="0" err="1">
                        <a:latin typeface="Cambria Math"/>
                      </a:rPr>
                      <m:t>𝑚𝑎𝑥𝑉𝑎𝑙𝑢𝑒</m:t>
                    </m:r>
                    <m:r>
                      <a:rPr lang="en-US" i="1" dirty="0">
                        <a:latin typeface="Cambria Math"/>
                      </a:rPr>
                      <m:t> = 255, </m:t>
                    </m:r>
                    <m:r>
                      <a:rPr lang="en-US" b="0" i="1" dirty="0" smtClean="0">
                        <a:latin typeface="Cambria Math"/>
                      </a:rPr>
                      <m:t> </m:t>
                    </m:r>
                    <m:r>
                      <a:rPr lang="en-US" i="1" dirty="0" smtClean="0">
                        <a:latin typeface="Cambria Math"/>
                      </a:rPr>
                      <m:t>𝑚𝑒𝑡h𝑜𝑑</m:t>
                    </m:r>
                    <m:r>
                      <a:rPr lang="en-US" b="0" i="1" dirty="0" smtClean="0">
                        <a:latin typeface="Cambria Math"/>
                      </a:rPr>
                      <m:t>=</m:t>
                    </m:r>
                    <m:r>
                      <a:rPr lang="en-US" i="1" dirty="0" smtClean="0">
                        <a:latin typeface="Cambria Math"/>
                      </a:rPr>
                      <m:t>𝑀𝐸𝐴𝑁</m:t>
                    </m:r>
                    <m:r>
                      <a:rPr lang="en-US" i="1" dirty="0" smtClean="0">
                        <a:latin typeface="Cambria Math"/>
                      </a:rPr>
                      <m:t>_</m:t>
                    </m:r>
                    <m:r>
                      <a:rPr lang="en-US" i="1" dirty="0" smtClean="0">
                        <a:latin typeface="Cambria Math"/>
                      </a:rPr>
                      <m:t>𝐶</m:t>
                    </m:r>
                    <m:r>
                      <a:rPr lang="en-US" i="1" dirty="0" smtClean="0">
                        <a:latin typeface="Cambria Math"/>
                      </a:rPr>
                      <m:t>,  </m:t>
                    </m:r>
                    <m:r>
                      <a:rPr lang="en-US" i="1" dirty="0" smtClean="0">
                        <a:latin typeface="Cambria Math"/>
                      </a:rPr>
                      <m:t>𝐶</m:t>
                    </m:r>
                    <m:r>
                      <a:rPr lang="en-US" i="1" dirty="0" smtClean="0">
                        <a:latin typeface="Cambria Math"/>
                      </a:rPr>
                      <m:t> = 2,  </m:t>
                    </m:r>
                    <m:r>
                      <a:rPr lang="en-US" i="1" dirty="0" err="1" smtClean="0">
                        <a:latin typeface="Cambria Math"/>
                      </a:rPr>
                      <m:t>𝑏𝑙𝑜𝑐𝑘𝑆𝑖𝑧𝑒</m:t>
                    </m:r>
                    <m:r>
                      <a:rPr lang="en-US" i="1" dirty="0" smtClean="0">
                        <a:latin typeface="Cambria Math"/>
                      </a:rPr>
                      <m:t> =</m:t>
                    </m:r>
                    <m:r>
                      <a:rPr lang="en-US" b="0" i="1" dirty="0" smtClean="0">
                        <a:latin typeface="Cambria Math"/>
                      </a:rPr>
                      <m:t>3</m:t>
                    </m:r>
                  </m:oMath>
                </a14:m>
                <a:r>
                  <a:rPr lang="en-US" dirty="0"/>
                  <a:t>) into the following </a:t>
                </a:r>
                <a:r>
                  <a:rPr lang="en-US" dirty="0" smtClean="0"/>
                  <a:t>image:</a:t>
                </a:r>
                <a:endParaRPr lang="en-GB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12726" y="815578"/>
                <a:ext cx="8756613" cy="3880247"/>
              </a:xfrm>
              <a:blipFill rotWithShape="1">
                <a:blip r:embed="rId2"/>
                <a:stretch>
                  <a:fillRect l="-696" t="-1415" r="-55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453" y="2692383"/>
            <a:ext cx="3987860" cy="1383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224169" y="2148172"/>
                <a:ext cx="19784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Input image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6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×9</m:t>
                    </m:r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4169" y="2148172"/>
                <a:ext cx="1978427" cy="369332"/>
              </a:xfrm>
              <a:prstGeom prst="rect">
                <a:avLst/>
              </a:prstGeom>
              <a:blipFill rotWithShape="1">
                <a:blip r:embed="rId4"/>
                <a:stretch>
                  <a:fillRect l="-2778" t="-8197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ight Arrow 4"/>
          <p:cNvSpPr/>
          <p:nvPr/>
        </p:nvSpPr>
        <p:spPr>
          <a:xfrm>
            <a:off x="4307618" y="3318232"/>
            <a:ext cx="365760" cy="130353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881190"/>
              </p:ext>
            </p:extLst>
          </p:nvPr>
        </p:nvGraphicFramePr>
        <p:xfrm>
          <a:off x="4804683" y="2205712"/>
          <a:ext cx="4114800" cy="2225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/>
                <a:gridCol w="457200"/>
                <a:gridCol w="457200"/>
                <a:gridCol w="457200"/>
                <a:gridCol w="457200"/>
                <a:gridCol w="457200"/>
                <a:gridCol w="457200"/>
                <a:gridCol w="457200"/>
                <a:gridCol w="4572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0</a:t>
                      </a:r>
                      <a:endParaRPr lang="en-GB" sz="16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255</a:t>
                      </a:r>
                      <a:endParaRPr lang="en-GB" sz="16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?</a:t>
                      </a:r>
                      <a:endParaRPr lang="en-GB" sz="16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/>
                        <a:t>?</a:t>
                      </a:r>
                      <a:endParaRPr lang="en-GB" sz="16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/>
                        <a:t>?</a:t>
                      </a:r>
                      <a:endParaRPr lang="en-GB" sz="16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/>
                        <a:t>?</a:t>
                      </a:r>
                      <a:endParaRPr lang="en-GB" sz="16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/>
                        <a:t>?</a:t>
                      </a:r>
                      <a:endParaRPr lang="en-GB" sz="16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0</a:t>
                      </a:r>
                      <a:endParaRPr lang="en-GB" sz="16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0</a:t>
                      </a:r>
                      <a:endParaRPr lang="en-GB" sz="16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0</a:t>
                      </a:r>
                      <a:endParaRPr lang="en-GB" sz="16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255</a:t>
                      </a:r>
                      <a:endParaRPr lang="en-GB" sz="16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/>
                        <a:t>?</a:t>
                      </a:r>
                      <a:endParaRPr lang="en-GB" sz="16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/>
                        <a:t>?</a:t>
                      </a:r>
                      <a:endParaRPr lang="en-GB" sz="16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/>
                        <a:t>?</a:t>
                      </a:r>
                      <a:endParaRPr lang="en-GB" sz="16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/>
                        <a:t>?</a:t>
                      </a:r>
                      <a:endParaRPr lang="en-GB" sz="16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/>
                        <a:t>?</a:t>
                      </a:r>
                      <a:endParaRPr lang="en-GB" sz="16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/>
                        <a:t>?</a:t>
                      </a:r>
                      <a:endParaRPr lang="en-GB" sz="16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/>
                        <a:t>?</a:t>
                      </a:r>
                      <a:endParaRPr lang="en-GB" sz="16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/>
                        <a:t>?</a:t>
                      </a:r>
                      <a:endParaRPr lang="en-GB" sz="16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/>
                        <a:t>?</a:t>
                      </a:r>
                      <a:endParaRPr lang="en-GB" sz="16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/>
                        <a:t>?</a:t>
                      </a:r>
                      <a:endParaRPr lang="en-GB" sz="16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/>
                        <a:t>?</a:t>
                      </a:r>
                      <a:endParaRPr lang="en-GB" sz="16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/>
                        <a:t>?</a:t>
                      </a:r>
                      <a:endParaRPr lang="en-GB" sz="16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/>
                        <a:t>?</a:t>
                      </a:r>
                      <a:endParaRPr lang="en-GB" sz="16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/>
                        <a:t>?</a:t>
                      </a:r>
                      <a:endParaRPr lang="en-GB" sz="16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/>
                        <a:t>?</a:t>
                      </a:r>
                      <a:endParaRPr lang="en-GB" sz="16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/>
                        <a:t>?</a:t>
                      </a:r>
                      <a:endParaRPr lang="en-GB" sz="16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/>
                        <a:t>?</a:t>
                      </a:r>
                      <a:endParaRPr lang="en-GB" sz="16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/>
                        <a:t>?</a:t>
                      </a:r>
                      <a:endParaRPr lang="en-GB" sz="16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/>
                        <a:t>?</a:t>
                      </a:r>
                      <a:endParaRPr lang="en-GB" sz="16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/>
                        <a:t>?</a:t>
                      </a:r>
                      <a:endParaRPr lang="en-GB" sz="16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/>
                        <a:t>?</a:t>
                      </a:r>
                      <a:endParaRPr lang="en-GB" sz="16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/>
                        <a:t>?</a:t>
                      </a:r>
                      <a:endParaRPr lang="en-GB" sz="16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/>
                        <a:t>?</a:t>
                      </a:r>
                      <a:endParaRPr lang="en-GB" sz="16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/>
                        <a:t>?</a:t>
                      </a:r>
                      <a:endParaRPr lang="en-GB" sz="16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/>
                        <a:t>?</a:t>
                      </a:r>
                      <a:endParaRPr lang="en-GB" sz="16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/>
                        <a:t>?</a:t>
                      </a:r>
                      <a:endParaRPr lang="en-GB" sz="16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/>
                        <a:t>?</a:t>
                      </a:r>
                      <a:endParaRPr lang="en-GB" sz="16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/>
                        <a:t>?</a:t>
                      </a:r>
                      <a:endParaRPr lang="en-GB" sz="16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/>
                        <a:t>?</a:t>
                      </a:r>
                      <a:endParaRPr lang="en-GB" sz="16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/>
                        <a:t>?</a:t>
                      </a:r>
                      <a:endParaRPr lang="en-GB" sz="16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/>
                        <a:t>?</a:t>
                      </a:r>
                      <a:endParaRPr lang="en-GB" sz="16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/>
                        <a:t>?</a:t>
                      </a:r>
                      <a:endParaRPr lang="en-GB" sz="16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/>
                        <a:t>?</a:t>
                      </a:r>
                      <a:endParaRPr lang="en-GB" sz="16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/>
                        <a:t>?</a:t>
                      </a:r>
                      <a:endParaRPr lang="en-GB" sz="16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0</a:t>
                      </a:r>
                      <a:endParaRPr lang="en-GB" sz="16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255</a:t>
                      </a:r>
                      <a:endParaRPr lang="en-GB" sz="16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/>
                        <a:t>?</a:t>
                      </a:r>
                      <a:endParaRPr lang="en-GB" sz="16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/>
                        <a:t>?</a:t>
                      </a:r>
                      <a:endParaRPr lang="en-GB" sz="16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/>
                        <a:t>?</a:t>
                      </a:r>
                      <a:endParaRPr lang="en-GB" sz="16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/>
                        <a:t>?</a:t>
                      </a:r>
                      <a:endParaRPr lang="en-GB" sz="16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/>
                        <a:t>?</a:t>
                      </a:r>
                      <a:endParaRPr lang="en-GB" sz="16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/>
                        <a:t>?</a:t>
                      </a:r>
                      <a:endParaRPr lang="en-GB" sz="16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?</a:t>
                      </a:r>
                      <a:endParaRPr lang="en-GB" sz="16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5597695" y="1778840"/>
                <a:ext cx="21579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Output image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6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×9</m:t>
                    </m:r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7695" y="1778840"/>
                <a:ext cx="2157963" cy="369332"/>
              </a:xfrm>
              <a:prstGeom prst="rect">
                <a:avLst/>
              </a:prstGeom>
              <a:blipFill rotWithShape="1">
                <a:blip r:embed="rId5"/>
                <a:stretch>
                  <a:fillRect l="-2260" t="-8333" b="-2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03954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Morphological Image Processing</a:t>
            </a:r>
            <a:endParaRPr lang="en-GB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Binary dilation and erosion</a:t>
            </a:r>
          </a:p>
          <a:p>
            <a:r>
              <a:rPr lang="en-GB" dirty="0" smtClean="0"/>
              <a:t>Set-theoretic interpretation</a:t>
            </a:r>
          </a:p>
          <a:p>
            <a:r>
              <a:rPr lang="en-GB" dirty="0" smtClean="0"/>
              <a:t>Opening, closing, morphological edge detectors</a:t>
            </a:r>
          </a:p>
          <a:p>
            <a:r>
              <a:rPr lang="en-GB" dirty="0" smtClean="0"/>
              <a:t>Hit-miss filter</a:t>
            </a:r>
          </a:p>
          <a:p>
            <a:r>
              <a:rPr lang="en-GB" dirty="0" smtClean="0"/>
              <a:t>Morphological filters for </a:t>
            </a:r>
            <a:r>
              <a:rPr lang="en-GB" dirty="0" err="1" smtClean="0"/>
              <a:t>gray</a:t>
            </a:r>
            <a:r>
              <a:rPr lang="en-GB" dirty="0" smtClean="0"/>
              <a:t>-level images</a:t>
            </a:r>
          </a:p>
          <a:p>
            <a:r>
              <a:rPr lang="en-GB" dirty="0" smtClean="0"/>
              <a:t>Cascading dilations and erosions</a:t>
            </a:r>
          </a:p>
          <a:p>
            <a:r>
              <a:rPr lang="en-GB" dirty="0" smtClean="0"/>
              <a:t>Rank filters, median filters, majority filters</a:t>
            </a:r>
          </a:p>
          <a:p>
            <a:endParaRPr lang="en-GB" dirty="0"/>
          </a:p>
        </p:txBody>
      </p:sp>
      <p:sp>
        <p:nvSpPr>
          <p:cNvPr id="4" name="object 4"/>
          <p:cNvSpPr/>
          <p:nvPr/>
        </p:nvSpPr>
        <p:spPr>
          <a:xfrm>
            <a:off x="5823776" y="2127456"/>
            <a:ext cx="2482348" cy="171107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567347" y="837743"/>
            <a:ext cx="1222705" cy="108542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778475" y="845829"/>
            <a:ext cx="1222705" cy="108542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" name="object 7"/>
          <p:cNvGrpSpPr/>
          <p:nvPr/>
        </p:nvGrpSpPr>
        <p:grpSpPr>
          <a:xfrm>
            <a:off x="7101825" y="1261618"/>
            <a:ext cx="376238" cy="195263"/>
            <a:chOff x="9462750" y="1682158"/>
            <a:chExt cx="501650" cy="260350"/>
          </a:xfrm>
        </p:grpSpPr>
        <p:sp>
          <p:nvSpPr>
            <p:cNvPr id="8" name="object 8"/>
            <p:cNvSpPr/>
            <p:nvPr/>
          </p:nvSpPr>
          <p:spPr>
            <a:xfrm>
              <a:off x="9467507" y="1686915"/>
              <a:ext cx="492125" cy="250825"/>
            </a:xfrm>
            <a:custGeom>
              <a:avLst/>
              <a:gdLst/>
              <a:ahLst/>
              <a:cxnLst/>
              <a:rect l="l" t="t" r="r" b="b"/>
              <a:pathLst>
                <a:path w="492125" h="250825">
                  <a:moveTo>
                    <a:pt x="366775" y="0"/>
                  </a:moveTo>
                  <a:lnTo>
                    <a:pt x="366775" y="62560"/>
                  </a:lnTo>
                  <a:lnTo>
                    <a:pt x="0" y="62560"/>
                  </a:lnTo>
                  <a:lnTo>
                    <a:pt x="0" y="187693"/>
                  </a:lnTo>
                  <a:lnTo>
                    <a:pt x="366775" y="187693"/>
                  </a:lnTo>
                  <a:lnTo>
                    <a:pt x="366775" y="250253"/>
                  </a:lnTo>
                  <a:lnTo>
                    <a:pt x="491921" y="125133"/>
                  </a:lnTo>
                  <a:lnTo>
                    <a:pt x="366775" y="0"/>
                  </a:lnTo>
                  <a:close/>
                </a:path>
              </a:pathLst>
            </a:custGeom>
            <a:solidFill>
              <a:srgbClr val="00D2A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9467507" y="1686915"/>
              <a:ext cx="492125" cy="250825"/>
            </a:xfrm>
            <a:custGeom>
              <a:avLst/>
              <a:gdLst/>
              <a:ahLst/>
              <a:cxnLst/>
              <a:rect l="l" t="t" r="r" b="b"/>
              <a:pathLst>
                <a:path w="492125" h="250825">
                  <a:moveTo>
                    <a:pt x="0" y="62563"/>
                  </a:moveTo>
                  <a:lnTo>
                    <a:pt x="366778" y="62563"/>
                  </a:lnTo>
                  <a:lnTo>
                    <a:pt x="366778" y="0"/>
                  </a:lnTo>
                  <a:lnTo>
                    <a:pt x="491930" y="125127"/>
                  </a:lnTo>
                  <a:lnTo>
                    <a:pt x="366778" y="250256"/>
                  </a:lnTo>
                  <a:lnTo>
                    <a:pt x="366778" y="187691"/>
                  </a:lnTo>
                  <a:lnTo>
                    <a:pt x="0" y="187691"/>
                  </a:lnTo>
                  <a:lnTo>
                    <a:pt x="0" y="62563"/>
                  </a:lnTo>
                  <a:close/>
                </a:path>
              </a:pathLst>
            </a:custGeom>
            <a:ln w="951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949373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DCF7B1B-9F7D-4987-8547-3E512569D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FFA422B-E2A9-4CDD-9D91-2E418D4598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30288391-2FA2-4FAD-B9E1-4ADA8514CE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5247" y="503635"/>
            <a:ext cx="5193506" cy="4136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349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xmlns="" id="{FFD48BC7-DC40-47DE-87EE-9F4B6ECB9AB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/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xmlns="" id="{E502BBC7-2C76-46F3-BC24-5985BC13DB8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835819" y="0"/>
            <a:ext cx="7472363" cy="51435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139700" sx="102000" sy="102000" algn="ctr" rotWithShape="0">
              <a:schemeClr val="bg1">
                <a:lumMod val="85000"/>
                <a:alpha val="3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68580" tIns="34290" rIns="68580" bIns="34290" rtlCol="0" anchor="ctr">
            <a:noAutofit/>
          </a:bodyPr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400">
              <a:solidFill>
                <a:prstClr val="white"/>
              </a:solidFill>
              <a:latin typeface="Calibri" panose="020F0502020204030204"/>
            </a:endParaRPr>
          </a:p>
        </p:txBody>
      </p:sp>
      <p:sp useBgFill="1">
        <p:nvSpPr>
          <p:cNvPr id="16" name="Freeform: Shape 15">
            <a:extLst>
              <a:ext uri="{FF2B5EF4-FFF2-40B4-BE49-F238E27FC236}">
                <a16:creationId xmlns:a16="http://schemas.microsoft.com/office/drawing/2014/main" xmlns="" id="{C7F28D52-2A5F-4D23-81AE-7CB8B591C7A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841248" y="0"/>
            <a:ext cx="7461504" cy="51435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68580" tIns="34290" rIns="68580" bIns="34290" rtlCol="0" anchor="ctr">
            <a:noAutofit/>
          </a:bodyPr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4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CFD16D99-EF83-419D-A78B-5393B7AF2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Morphological operations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3629484E-3792-4B3D-89AD-7C8A1ED0E0D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2788920" y="4143590"/>
            <a:ext cx="3566160" cy="2057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40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8640529C-A8E0-4865-B645-E71A020FEB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8825" y="903685"/>
            <a:ext cx="5086350" cy="3336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11304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 elements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601" y="1268016"/>
            <a:ext cx="7924638" cy="2364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5980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262E8C0-3E0E-4002-9F3F-E7DCEC029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Thresholding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32B4D63E-04E8-47CC-B41D-8D87FE463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337" y="925438"/>
            <a:ext cx="6657975" cy="3450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05334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C420710D-6789-4BD5-9FB7-C53AF01DF0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612" y="399405"/>
            <a:ext cx="6649587" cy="4212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58641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1245DF50-BF6D-494C-947E-B464836267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773" y="290445"/>
            <a:ext cx="6630064" cy="4445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69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HIT vs FIT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841" y="1323679"/>
            <a:ext cx="7253993" cy="208915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90428" y="3541745"/>
            <a:ext cx="3765689" cy="807913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latin typeface="-webkit-standard" charset="0"/>
              </a:rPr>
              <a:t>The structuring element is said to </a:t>
            </a:r>
            <a:r>
              <a:rPr lang="en-US" sz="1600" b="1" dirty="0">
                <a:solidFill>
                  <a:srgbClr val="000000"/>
                </a:solidFill>
                <a:latin typeface="-webkit-standard" charset="0"/>
              </a:rPr>
              <a:t>fit</a:t>
            </a:r>
            <a:r>
              <a:rPr lang="en-US" sz="1600" dirty="0">
                <a:solidFill>
                  <a:srgbClr val="000000"/>
                </a:solidFill>
                <a:latin typeface="-webkit-standard" charset="0"/>
              </a:rPr>
              <a:t> the image if, for each of its pixels set to 1, the corresponding image pixel is also 1.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4689330" y="3541745"/>
            <a:ext cx="4093162" cy="1054135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just"/>
            <a:r>
              <a:rPr lang="en-US" sz="1600" dirty="0">
                <a:solidFill>
                  <a:srgbClr val="000000"/>
                </a:solidFill>
                <a:latin typeface="-webkit-standard" charset="0"/>
              </a:rPr>
              <a:t>Similarly, a structuring element is said to </a:t>
            </a:r>
            <a:r>
              <a:rPr lang="en-US" sz="1600" b="1" dirty="0">
                <a:solidFill>
                  <a:srgbClr val="000000"/>
                </a:solidFill>
                <a:latin typeface="-webkit-standard" charset="0"/>
              </a:rPr>
              <a:t>hit</a:t>
            </a:r>
            <a:r>
              <a:rPr lang="en-US" sz="1600" dirty="0">
                <a:solidFill>
                  <a:srgbClr val="000000"/>
                </a:solidFill>
                <a:latin typeface="-webkit-standard" charset="0"/>
              </a:rPr>
              <a:t>, or intersect, an image if, at least for one of its pixels set to 1 the corresponding image pixel is also 1. 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490428" y="905545"/>
            <a:ext cx="7970820" cy="284693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r>
              <a:rPr lang="en-US" sz="1400" dirty="0">
                <a:hlinkClick r:id="rId3"/>
              </a:rPr>
              <a:t>https://www.cs.auckland.ac.nz/courses/compsci773s1c/lectures/ImageProcessing-html/topic4.htm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18879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Erosion example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3073" name="Picture 1" descr="eft image: original image inverted, right image: resulting eros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4228" y="1637862"/>
            <a:ext cx="3060574" cy="1639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5810250" y="3821870"/>
            <a:ext cx="138564" cy="500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defTabSz="685800"/>
            <a:r>
              <a:rPr lang="x-none" altLang="x-none" sz="1400"/>
              <a:t/>
            </a:r>
            <a:br>
              <a:rPr lang="x-none" altLang="x-none" sz="1400"/>
            </a:br>
            <a:endParaRPr lang="x-none" altLang="x-none" sz="1400"/>
          </a:p>
        </p:txBody>
      </p:sp>
    </p:spTree>
    <p:extLst>
      <p:ext uri="{BB962C8B-B14F-4D97-AF65-F5344CB8AC3E}">
        <p14:creationId xmlns:p14="http://schemas.microsoft.com/office/powerpoint/2010/main" val="151102714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BD9558EA-95C9-4521-BE4D-D31748D374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5542" y="81734"/>
            <a:ext cx="7074881" cy="5000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880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Erosion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268016"/>
            <a:ext cx="7886700" cy="3223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708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C9251536-8967-45FC-A556-9FC9A4EE2A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517" y="103702"/>
            <a:ext cx="6598779" cy="4638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088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5E922E30-68F3-4B14-B8BC-C5C941B184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197" y="309630"/>
            <a:ext cx="6382905" cy="4180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64637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35819" y="1411547"/>
            <a:ext cx="2000402" cy="17951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413731" y="1411547"/>
            <a:ext cx="2000402" cy="17951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9049" rIns="0" bIns="0" rtlCol="0">
            <a:spAutoFit/>
          </a:bodyPr>
          <a:lstStyle/>
          <a:p>
            <a:pPr marL="9525">
              <a:spcBef>
                <a:spcPts val="71"/>
              </a:spcBef>
            </a:pPr>
            <a:r>
              <a:rPr spc="-4" dirty="0"/>
              <a:t>Binary erosion with square structuring</a:t>
            </a:r>
            <a:r>
              <a:rPr spc="-34" dirty="0"/>
              <a:t> </a:t>
            </a:r>
            <a:r>
              <a:rPr spc="-4" dirty="0"/>
              <a:t>element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object 5"/>
          <p:cNvSpPr txBox="1"/>
          <p:nvPr/>
        </p:nvSpPr>
        <p:spPr>
          <a:xfrm>
            <a:off x="2413730" y="1232981"/>
            <a:ext cx="6596706" cy="1964480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>
              <a:spcBef>
                <a:spcPts val="8"/>
              </a:spcBef>
            </a:pPr>
            <a:endParaRPr lang="en-US" sz="1700" dirty="0">
              <a:solidFill>
                <a:prstClr val="black"/>
              </a:solidFill>
              <a:latin typeface="Symbol"/>
              <a:cs typeface="Symbol"/>
            </a:endParaRPr>
          </a:p>
          <a:p>
            <a:pPr marL="4650105" marR="277654" indent="-257175">
              <a:buClr>
                <a:srgbClr val="8C1515"/>
              </a:buClr>
              <a:buSzPct val="65000"/>
              <a:buFont typeface="Wingdings"/>
              <a:buChar char=""/>
              <a:tabLst>
                <a:tab pos="4650105" algn="l"/>
                <a:tab pos="4650581" algn="l"/>
              </a:tabLst>
            </a:pPr>
            <a:r>
              <a:rPr lang="en-US" sz="1500" spc="-4" dirty="0">
                <a:solidFill>
                  <a:prstClr val="black"/>
                </a:solidFill>
                <a:latin typeface="Arial"/>
                <a:cs typeface="Arial"/>
              </a:rPr>
              <a:t>Shrinks the size</a:t>
            </a:r>
            <a:r>
              <a:rPr lang="en-US" sz="1500" spc="-34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lang="en-US" sz="1500" spc="-4" dirty="0">
                <a:solidFill>
                  <a:prstClr val="black"/>
                </a:solidFill>
                <a:latin typeface="Arial"/>
                <a:cs typeface="Arial"/>
              </a:rPr>
              <a:t>of  1-valued</a:t>
            </a:r>
            <a:r>
              <a:rPr lang="en-US" sz="1500" spc="-1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lang="en-US" sz="1500" spc="-4" dirty="0">
                <a:solidFill>
                  <a:prstClr val="black"/>
                </a:solidFill>
                <a:latin typeface="Arial"/>
                <a:cs typeface="Arial"/>
              </a:rPr>
              <a:t>objects</a:t>
            </a:r>
            <a:endParaRPr lang="en-US" sz="1500" dirty="0">
              <a:solidFill>
                <a:prstClr val="black"/>
              </a:solidFill>
              <a:latin typeface="Arial"/>
              <a:cs typeface="Arial"/>
            </a:endParaRPr>
          </a:p>
          <a:p>
            <a:pPr marL="4650105" marR="415290" indent="-257175">
              <a:lnSpc>
                <a:spcPts val="1740"/>
              </a:lnSpc>
              <a:spcBef>
                <a:spcPts val="465"/>
              </a:spcBef>
              <a:buClr>
                <a:srgbClr val="8C1515"/>
              </a:buClr>
              <a:buSzPct val="65000"/>
              <a:buFont typeface="Wingdings"/>
              <a:buChar char=""/>
              <a:tabLst>
                <a:tab pos="4650105" algn="l"/>
                <a:tab pos="4650581" algn="l"/>
              </a:tabLst>
            </a:pPr>
            <a:r>
              <a:rPr lang="en-US" sz="1500" spc="-4" dirty="0" smtClean="0">
                <a:solidFill>
                  <a:prstClr val="black"/>
                </a:solidFill>
                <a:latin typeface="Arial"/>
                <a:cs typeface="Arial"/>
              </a:rPr>
              <a:t>Smoothens</a:t>
            </a:r>
            <a:r>
              <a:rPr lang="en-US" sz="1500" spc="-41" dirty="0" smtClean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lang="en-US" sz="1500" spc="-4" dirty="0">
                <a:solidFill>
                  <a:prstClr val="black"/>
                </a:solidFill>
                <a:latin typeface="Arial"/>
                <a:cs typeface="Arial"/>
              </a:rPr>
              <a:t>object  boundaries</a:t>
            </a:r>
            <a:endParaRPr lang="en-US" sz="1500" dirty="0">
              <a:solidFill>
                <a:prstClr val="black"/>
              </a:solidFill>
              <a:latin typeface="Arial"/>
              <a:cs typeface="Arial"/>
            </a:endParaRPr>
          </a:p>
          <a:p>
            <a:pPr marL="4650105" marR="13335" indent="-257175">
              <a:lnSpc>
                <a:spcPct val="100299"/>
              </a:lnSpc>
              <a:spcBef>
                <a:spcPts val="300"/>
              </a:spcBef>
              <a:buClr>
                <a:srgbClr val="8C1515"/>
              </a:buClr>
              <a:buSzPct val="65000"/>
              <a:buFont typeface="Wingdings"/>
              <a:buChar char=""/>
              <a:tabLst>
                <a:tab pos="4650105" algn="l"/>
                <a:tab pos="4650581" algn="l"/>
              </a:tabLst>
            </a:pPr>
            <a:r>
              <a:rPr lang="en-US" sz="1500" spc="-4" dirty="0">
                <a:solidFill>
                  <a:prstClr val="black"/>
                </a:solidFill>
                <a:latin typeface="Arial"/>
                <a:cs typeface="Arial"/>
              </a:rPr>
              <a:t>Removes</a:t>
            </a:r>
            <a:r>
              <a:rPr lang="en-US" sz="1500" spc="-26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lang="en-US" sz="1500" spc="-4" dirty="0">
                <a:solidFill>
                  <a:prstClr val="black"/>
                </a:solidFill>
                <a:latin typeface="Arial"/>
                <a:cs typeface="Arial"/>
              </a:rPr>
              <a:t>peninsulas,  fingers, and small  objects</a:t>
            </a:r>
            <a:endParaRPr lang="en-US" sz="15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80705" y="3264723"/>
            <a:ext cx="1115378" cy="347692"/>
          </a:xfrm>
          <a:prstGeom prst="rect">
            <a:avLst/>
          </a:prstGeom>
        </p:spPr>
        <p:txBody>
          <a:bodyPr vert="horz" wrap="square" lIns="0" tIns="9049" rIns="0" bIns="0" rtlCol="0">
            <a:spAutoFit/>
          </a:bodyPr>
          <a:lstStyle/>
          <a:p>
            <a:pPr marL="9525">
              <a:spcBef>
                <a:spcPts val="71"/>
              </a:spcBef>
            </a:pPr>
            <a:r>
              <a:rPr sz="1100" spc="-4" dirty="0">
                <a:solidFill>
                  <a:prstClr val="black"/>
                </a:solidFill>
                <a:latin typeface="Arial"/>
                <a:cs typeface="Arial"/>
              </a:rPr>
              <a:t>Original</a:t>
            </a:r>
            <a:r>
              <a:rPr sz="1100" spc="-23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100" spc="-4" dirty="0">
                <a:solidFill>
                  <a:prstClr val="black"/>
                </a:solidFill>
                <a:latin typeface="Arial"/>
                <a:cs typeface="Arial"/>
              </a:rPr>
              <a:t>(701x781)</a:t>
            </a:r>
            <a:endParaRPr sz="11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598002" y="3244205"/>
            <a:ext cx="1601629" cy="368210"/>
          </a:xfrm>
          <a:prstGeom prst="rect">
            <a:avLst/>
          </a:prstGeom>
        </p:spPr>
        <p:txBody>
          <a:bodyPr vert="horz" wrap="square" lIns="0" tIns="9049" rIns="0" bIns="0" rtlCol="0">
            <a:spAutoFit/>
          </a:bodyPr>
          <a:lstStyle/>
          <a:p>
            <a:pPr marR="2858" algn="ctr">
              <a:lnSpc>
                <a:spcPts val="1433"/>
              </a:lnSpc>
              <a:spcBef>
                <a:spcPts val="71"/>
              </a:spcBef>
            </a:pPr>
            <a:r>
              <a:rPr sz="1200" spc="-4" dirty="0">
                <a:solidFill>
                  <a:prstClr val="black"/>
                </a:solidFill>
                <a:latin typeface="Arial"/>
                <a:cs typeface="Arial"/>
              </a:rPr>
              <a:t>erosion</a:t>
            </a:r>
            <a:r>
              <a:rPr sz="1200" spc="-11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200" spc="-4" dirty="0">
                <a:solidFill>
                  <a:prstClr val="black"/>
                </a:solidFill>
                <a:latin typeface="Arial"/>
                <a:cs typeface="Arial"/>
              </a:rPr>
              <a:t>with</a:t>
            </a:r>
            <a:endParaRPr sz="1200">
              <a:solidFill>
                <a:prstClr val="black"/>
              </a:solidFill>
              <a:latin typeface="Arial"/>
              <a:cs typeface="Arial"/>
            </a:endParaRPr>
          </a:p>
          <a:p>
            <a:pPr algn="ctr">
              <a:lnSpc>
                <a:spcPts val="1433"/>
              </a:lnSpc>
            </a:pPr>
            <a:r>
              <a:rPr sz="1200" spc="-4" dirty="0">
                <a:solidFill>
                  <a:prstClr val="black"/>
                </a:solidFill>
                <a:latin typeface="Arial"/>
                <a:cs typeface="Arial"/>
              </a:rPr>
              <a:t>3x3 structuring</a:t>
            </a:r>
            <a:r>
              <a:rPr sz="1200" spc="-19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200" spc="-4" dirty="0">
                <a:solidFill>
                  <a:prstClr val="black"/>
                </a:solidFill>
                <a:latin typeface="Arial"/>
                <a:cs typeface="Arial"/>
              </a:rPr>
              <a:t>element</a:t>
            </a:r>
            <a:endParaRPr sz="12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879849" y="3244205"/>
            <a:ext cx="1601629" cy="368210"/>
          </a:xfrm>
          <a:prstGeom prst="rect">
            <a:avLst/>
          </a:prstGeom>
        </p:spPr>
        <p:txBody>
          <a:bodyPr vert="horz" wrap="square" lIns="0" tIns="9049" rIns="0" bIns="0" rtlCol="0">
            <a:spAutoFit/>
          </a:bodyPr>
          <a:lstStyle/>
          <a:p>
            <a:pPr marR="2858" algn="ctr">
              <a:lnSpc>
                <a:spcPts val="1433"/>
              </a:lnSpc>
              <a:spcBef>
                <a:spcPts val="71"/>
              </a:spcBef>
            </a:pPr>
            <a:r>
              <a:rPr sz="1200" spc="-4" dirty="0">
                <a:solidFill>
                  <a:prstClr val="black"/>
                </a:solidFill>
                <a:latin typeface="Arial"/>
                <a:cs typeface="Arial"/>
              </a:rPr>
              <a:t>erosion</a:t>
            </a:r>
            <a:r>
              <a:rPr sz="1200" spc="-11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200" spc="-4" dirty="0">
                <a:solidFill>
                  <a:prstClr val="black"/>
                </a:solidFill>
                <a:latin typeface="Arial"/>
                <a:cs typeface="Arial"/>
              </a:rPr>
              <a:t>with</a:t>
            </a:r>
            <a:endParaRPr sz="1200">
              <a:solidFill>
                <a:prstClr val="black"/>
              </a:solidFill>
              <a:latin typeface="Arial"/>
              <a:cs typeface="Arial"/>
            </a:endParaRPr>
          </a:p>
          <a:p>
            <a:pPr algn="ctr">
              <a:lnSpc>
                <a:spcPts val="1433"/>
              </a:lnSpc>
            </a:pPr>
            <a:r>
              <a:rPr sz="1200" spc="-4" dirty="0">
                <a:solidFill>
                  <a:prstClr val="black"/>
                </a:solidFill>
                <a:latin typeface="Arial"/>
                <a:cs typeface="Arial"/>
              </a:rPr>
              <a:t>7x7 structuring</a:t>
            </a:r>
            <a:r>
              <a:rPr sz="1200" spc="-19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200" spc="-4" dirty="0">
                <a:solidFill>
                  <a:prstClr val="black"/>
                </a:solidFill>
                <a:latin typeface="Arial"/>
                <a:cs typeface="Arial"/>
              </a:rPr>
              <a:t>element</a:t>
            </a:r>
            <a:endParaRPr sz="12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02444" y="1411547"/>
            <a:ext cx="2000402" cy="179514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797BC8A5-8543-457E-8FC7-BAB6654A1E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5100" y="3983066"/>
            <a:ext cx="4157663" cy="54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28245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Example: blob separation/detection by erosion</a:t>
            </a:r>
            <a:endParaRPr lang="en-GB" dirty="0"/>
          </a:p>
        </p:txBody>
      </p:sp>
      <p:sp>
        <p:nvSpPr>
          <p:cNvPr id="15" name="Content Placeholder 1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object 4"/>
          <p:cNvSpPr txBox="1"/>
          <p:nvPr/>
        </p:nvSpPr>
        <p:spPr>
          <a:xfrm>
            <a:off x="373675" y="3078483"/>
            <a:ext cx="1637824" cy="842699"/>
          </a:xfrm>
          <a:prstGeom prst="rect">
            <a:avLst/>
          </a:prstGeom>
        </p:spPr>
        <p:txBody>
          <a:bodyPr vert="horz" wrap="square" lIns="0" tIns="9049" rIns="0" bIns="0" rtlCol="0">
            <a:spAutoFit/>
          </a:bodyPr>
          <a:lstStyle/>
          <a:p>
            <a:pPr algn="ctr">
              <a:lnSpc>
                <a:spcPts val="1579"/>
              </a:lnSpc>
              <a:spcBef>
                <a:spcPts val="71"/>
              </a:spcBef>
            </a:pPr>
            <a:r>
              <a:rPr spc="-4" dirty="0">
                <a:solidFill>
                  <a:prstClr val="black"/>
                </a:solidFill>
                <a:latin typeface="Arial"/>
                <a:cs typeface="Arial"/>
              </a:rPr>
              <a:t>Original binary</a:t>
            </a:r>
            <a:r>
              <a:rPr spc="-23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pc="-4" dirty="0" smtClean="0">
                <a:solidFill>
                  <a:prstClr val="black"/>
                </a:solidFill>
                <a:latin typeface="Arial"/>
                <a:cs typeface="Arial"/>
              </a:rPr>
              <a:t>image</a:t>
            </a:r>
            <a:endParaRPr lang="vi-VN" spc="-4" dirty="0" smtClean="0">
              <a:solidFill>
                <a:prstClr val="black"/>
              </a:solidFill>
              <a:latin typeface="Arial"/>
              <a:cs typeface="Arial"/>
            </a:endParaRPr>
          </a:p>
          <a:p>
            <a:pPr algn="ctr">
              <a:lnSpc>
                <a:spcPts val="1579"/>
              </a:lnSpc>
              <a:spcBef>
                <a:spcPts val="71"/>
              </a:spcBef>
            </a:pPr>
            <a:endParaRPr dirty="0">
              <a:solidFill>
                <a:prstClr val="black"/>
              </a:solidFill>
              <a:latin typeface="Arial"/>
              <a:cs typeface="Arial"/>
            </a:endParaRPr>
          </a:p>
          <a:p>
            <a:pPr algn="ctr">
              <a:lnSpc>
                <a:spcPts val="1624"/>
              </a:lnSpc>
            </a:pPr>
            <a:r>
              <a:rPr sz="1400" i="1" spc="-19" dirty="0">
                <a:solidFill>
                  <a:prstClr val="black"/>
                </a:solidFill>
                <a:latin typeface="Arial"/>
                <a:cs typeface="Arial"/>
              </a:rPr>
              <a:t>Circles</a:t>
            </a:r>
            <a:r>
              <a:rPr sz="1400" i="1" spc="-23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pc="-4" dirty="0">
                <a:solidFill>
                  <a:prstClr val="black"/>
                </a:solidFill>
                <a:latin typeface="Arial"/>
                <a:cs typeface="Arial"/>
              </a:rPr>
              <a:t>(792x892)</a:t>
            </a:r>
            <a:endParaRPr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690597" y="3078485"/>
            <a:ext cx="1475898" cy="841416"/>
          </a:xfrm>
          <a:prstGeom prst="rect">
            <a:avLst/>
          </a:prstGeom>
        </p:spPr>
        <p:txBody>
          <a:bodyPr vert="horz" wrap="square" lIns="0" tIns="20479" rIns="0" bIns="0" rtlCol="0">
            <a:spAutoFit/>
          </a:bodyPr>
          <a:lstStyle/>
          <a:p>
            <a:pPr marL="9525" marR="3810" indent="42386">
              <a:lnSpc>
                <a:spcPts val="1575"/>
              </a:lnSpc>
              <a:spcBef>
                <a:spcPts val="161"/>
              </a:spcBef>
            </a:pPr>
            <a:r>
              <a:rPr spc="-4" dirty="0">
                <a:solidFill>
                  <a:prstClr val="black"/>
                </a:solidFill>
                <a:latin typeface="Arial"/>
                <a:cs typeface="Arial"/>
              </a:rPr>
              <a:t>Erosion by 30x30  structuring</a:t>
            </a:r>
            <a:r>
              <a:rPr spc="-30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pc="-4" dirty="0">
                <a:solidFill>
                  <a:prstClr val="black"/>
                </a:solidFill>
                <a:latin typeface="Arial"/>
                <a:cs typeface="Arial"/>
              </a:rPr>
              <a:t>element</a:t>
            </a:r>
            <a:endParaRPr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967684" y="3078485"/>
            <a:ext cx="1475898" cy="841416"/>
          </a:xfrm>
          <a:prstGeom prst="rect">
            <a:avLst/>
          </a:prstGeom>
        </p:spPr>
        <p:txBody>
          <a:bodyPr vert="horz" wrap="square" lIns="0" tIns="20479" rIns="0" bIns="0" rtlCol="0">
            <a:spAutoFit/>
          </a:bodyPr>
          <a:lstStyle/>
          <a:p>
            <a:pPr marL="9525" marR="3810" indent="42386">
              <a:lnSpc>
                <a:spcPts val="1575"/>
              </a:lnSpc>
              <a:spcBef>
                <a:spcPts val="161"/>
              </a:spcBef>
            </a:pPr>
            <a:r>
              <a:rPr spc="-4" dirty="0">
                <a:solidFill>
                  <a:prstClr val="black"/>
                </a:solidFill>
                <a:latin typeface="Arial"/>
                <a:cs typeface="Arial"/>
              </a:rPr>
              <a:t>Erosion by 70x70  structuring</a:t>
            </a:r>
            <a:r>
              <a:rPr spc="-30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pc="-4" dirty="0">
                <a:solidFill>
                  <a:prstClr val="black"/>
                </a:solidFill>
                <a:latin typeface="Arial"/>
                <a:cs typeface="Arial"/>
              </a:rPr>
              <a:t>element</a:t>
            </a:r>
            <a:endParaRPr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279070" y="3078485"/>
            <a:ext cx="1475898" cy="841416"/>
          </a:xfrm>
          <a:prstGeom prst="rect">
            <a:avLst/>
          </a:prstGeom>
        </p:spPr>
        <p:txBody>
          <a:bodyPr vert="horz" wrap="square" lIns="0" tIns="20479" rIns="0" bIns="0" rtlCol="0">
            <a:spAutoFit/>
          </a:bodyPr>
          <a:lstStyle/>
          <a:p>
            <a:pPr marL="9525" marR="3810" indent="42386">
              <a:lnSpc>
                <a:spcPts val="1575"/>
              </a:lnSpc>
              <a:spcBef>
                <a:spcPts val="161"/>
              </a:spcBef>
            </a:pPr>
            <a:r>
              <a:rPr spc="-4" dirty="0">
                <a:solidFill>
                  <a:prstClr val="black"/>
                </a:solidFill>
                <a:latin typeface="Arial"/>
                <a:cs typeface="Arial"/>
              </a:rPr>
              <a:t>Erosion by 96x96  structuring</a:t>
            </a:r>
            <a:r>
              <a:rPr spc="-30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pc="-4" dirty="0">
                <a:solidFill>
                  <a:prstClr val="black"/>
                </a:solidFill>
                <a:latin typeface="Arial"/>
                <a:cs typeface="Arial"/>
              </a:rPr>
              <a:t>element</a:t>
            </a:r>
            <a:endParaRPr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30177" y="956111"/>
            <a:ext cx="2126456" cy="18877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377498" y="956111"/>
            <a:ext cx="2126456" cy="18877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624817" y="956111"/>
            <a:ext cx="2126456" cy="18877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872146" y="956111"/>
            <a:ext cx="2126456" cy="188771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492491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74898C3-C261-4D5F-8E49-6F651BA57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Thresholding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D9FCC55-243F-40ED-83AB-87905886C7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18058162-67BB-45E7-98D6-5D828C5613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529" y="1385887"/>
            <a:ext cx="7286625" cy="3043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31791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Example: blob separation/detection by erosion</a:t>
            </a:r>
            <a:endParaRPr lang="en-GB" dirty="0"/>
          </a:p>
        </p:txBody>
      </p:sp>
      <p:sp>
        <p:nvSpPr>
          <p:cNvPr id="15" name="Content Placeholder 1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object 4"/>
          <p:cNvSpPr txBox="1"/>
          <p:nvPr/>
        </p:nvSpPr>
        <p:spPr>
          <a:xfrm>
            <a:off x="2517496" y="3199947"/>
            <a:ext cx="1779746" cy="1381790"/>
          </a:xfrm>
          <a:prstGeom prst="rect">
            <a:avLst/>
          </a:prstGeom>
        </p:spPr>
        <p:txBody>
          <a:bodyPr vert="horz" wrap="square" lIns="0" tIns="10478" rIns="0" bIns="0" rtlCol="0">
            <a:spAutoFit/>
          </a:bodyPr>
          <a:lstStyle/>
          <a:p>
            <a:pPr marL="9525" marR="3810" algn="ctr">
              <a:lnSpc>
                <a:spcPct val="99400"/>
              </a:lnSpc>
              <a:spcBef>
                <a:spcPts val="83"/>
              </a:spcBef>
            </a:pPr>
            <a:r>
              <a:rPr spc="-11" dirty="0">
                <a:solidFill>
                  <a:prstClr val="black"/>
                </a:solidFill>
                <a:latin typeface="Arial"/>
                <a:cs typeface="Arial"/>
              </a:rPr>
              <a:t>Erosion </a:t>
            </a:r>
            <a:r>
              <a:rPr spc="-8" dirty="0">
                <a:solidFill>
                  <a:prstClr val="black"/>
                </a:solidFill>
                <a:latin typeface="Arial"/>
                <a:cs typeface="Arial"/>
              </a:rPr>
              <a:t>by</a:t>
            </a:r>
            <a:r>
              <a:rPr spc="-71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pc="-11" dirty="0">
                <a:solidFill>
                  <a:prstClr val="black"/>
                </a:solidFill>
                <a:latin typeface="Arial"/>
                <a:cs typeface="Arial"/>
              </a:rPr>
              <a:t>disk-shaped  </a:t>
            </a:r>
            <a:r>
              <a:rPr spc="-4" dirty="0">
                <a:solidFill>
                  <a:prstClr val="black"/>
                </a:solidFill>
                <a:latin typeface="Arial"/>
                <a:cs typeface="Arial"/>
              </a:rPr>
              <a:t>structuring element  Diameter=15</a:t>
            </a:r>
            <a:endParaRPr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379184" y="955797"/>
            <a:ext cx="2126456" cy="18877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628189" y="956368"/>
            <a:ext cx="2126456" cy="18877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877194" y="960969"/>
            <a:ext cx="2126456" cy="18877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766067" y="3205624"/>
            <a:ext cx="1799749" cy="1381790"/>
          </a:xfrm>
          <a:prstGeom prst="rect">
            <a:avLst/>
          </a:prstGeom>
        </p:spPr>
        <p:txBody>
          <a:bodyPr vert="horz" wrap="square" lIns="0" tIns="10478" rIns="0" bIns="0" rtlCol="0">
            <a:spAutoFit/>
          </a:bodyPr>
          <a:lstStyle/>
          <a:p>
            <a:pPr marL="9049" marR="3810" algn="ctr">
              <a:lnSpc>
                <a:spcPct val="99400"/>
              </a:lnSpc>
              <a:spcBef>
                <a:spcPts val="83"/>
              </a:spcBef>
            </a:pPr>
            <a:r>
              <a:rPr spc="-4" dirty="0">
                <a:solidFill>
                  <a:prstClr val="black"/>
                </a:solidFill>
                <a:latin typeface="Arial"/>
                <a:cs typeface="Arial"/>
              </a:rPr>
              <a:t>Erosion by</a:t>
            </a:r>
            <a:r>
              <a:rPr spc="-19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pc="-4" dirty="0">
                <a:solidFill>
                  <a:prstClr val="black"/>
                </a:solidFill>
                <a:latin typeface="Arial"/>
                <a:cs typeface="Arial"/>
              </a:rPr>
              <a:t>disk-shaped  structuring element  Diameter=35</a:t>
            </a:r>
            <a:endParaRPr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069503" y="3196108"/>
            <a:ext cx="1799749" cy="1381790"/>
          </a:xfrm>
          <a:prstGeom prst="rect">
            <a:avLst/>
          </a:prstGeom>
        </p:spPr>
        <p:txBody>
          <a:bodyPr vert="horz" wrap="square" lIns="0" tIns="10478" rIns="0" bIns="0" rtlCol="0">
            <a:spAutoFit/>
          </a:bodyPr>
          <a:lstStyle/>
          <a:p>
            <a:pPr marL="9049" marR="3810" algn="ctr">
              <a:lnSpc>
                <a:spcPct val="99400"/>
              </a:lnSpc>
              <a:spcBef>
                <a:spcPts val="83"/>
              </a:spcBef>
            </a:pPr>
            <a:r>
              <a:rPr spc="-4" dirty="0">
                <a:solidFill>
                  <a:prstClr val="black"/>
                </a:solidFill>
                <a:latin typeface="Arial"/>
                <a:cs typeface="Arial"/>
              </a:rPr>
              <a:t>Erosion by</a:t>
            </a:r>
            <a:r>
              <a:rPr spc="-19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pc="-4" dirty="0">
                <a:solidFill>
                  <a:prstClr val="black"/>
                </a:solidFill>
                <a:latin typeface="Arial"/>
                <a:cs typeface="Arial"/>
              </a:rPr>
              <a:t>disk-shaped  structuring element  Diameter=48</a:t>
            </a:r>
            <a:endParaRPr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73675" y="3200917"/>
            <a:ext cx="1637824" cy="842699"/>
          </a:xfrm>
          <a:prstGeom prst="rect">
            <a:avLst/>
          </a:prstGeom>
        </p:spPr>
        <p:txBody>
          <a:bodyPr vert="horz" wrap="square" lIns="0" tIns="9049" rIns="0" bIns="0" rtlCol="0">
            <a:spAutoFit/>
          </a:bodyPr>
          <a:lstStyle/>
          <a:p>
            <a:pPr algn="ctr">
              <a:lnSpc>
                <a:spcPts val="1579"/>
              </a:lnSpc>
              <a:spcBef>
                <a:spcPts val="71"/>
              </a:spcBef>
            </a:pPr>
            <a:r>
              <a:rPr spc="-4" dirty="0">
                <a:solidFill>
                  <a:prstClr val="black"/>
                </a:solidFill>
                <a:latin typeface="Arial"/>
                <a:cs typeface="Arial"/>
              </a:rPr>
              <a:t>Original binary</a:t>
            </a:r>
            <a:r>
              <a:rPr spc="-23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pc="-4" dirty="0" smtClean="0">
                <a:solidFill>
                  <a:prstClr val="black"/>
                </a:solidFill>
                <a:latin typeface="Arial"/>
                <a:cs typeface="Arial"/>
              </a:rPr>
              <a:t>image</a:t>
            </a:r>
            <a:endParaRPr lang="vi-VN" spc="-4" dirty="0" smtClean="0">
              <a:solidFill>
                <a:prstClr val="black"/>
              </a:solidFill>
              <a:latin typeface="Arial"/>
              <a:cs typeface="Arial"/>
            </a:endParaRPr>
          </a:p>
          <a:p>
            <a:pPr algn="ctr">
              <a:lnSpc>
                <a:spcPts val="1579"/>
              </a:lnSpc>
              <a:spcBef>
                <a:spcPts val="71"/>
              </a:spcBef>
            </a:pPr>
            <a:endParaRPr dirty="0">
              <a:solidFill>
                <a:prstClr val="black"/>
              </a:solidFill>
              <a:latin typeface="Arial"/>
              <a:cs typeface="Arial"/>
            </a:endParaRPr>
          </a:p>
          <a:p>
            <a:pPr algn="ctr">
              <a:lnSpc>
                <a:spcPts val="1624"/>
              </a:lnSpc>
            </a:pPr>
            <a:r>
              <a:rPr sz="1400" i="1" spc="-19" dirty="0">
                <a:solidFill>
                  <a:prstClr val="black"/>
                </a:solidFill>
                <a:latin typeface="Arial"/>
                <a:cs typeface="Arial"/>
              </a:rPr>
              <a:t>Circles</a:t>
            </a:r>
            <a:r>
              <a:rPr sz="1400" i="1" spc="-23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pc="-4" dirty="0">
                <a:solidFill>
                  <a:prstClr val="black"/>
                </a:solidFill>
                <a:latin typeface="Arial"/>
                <a:cs typeface="Arial"/>
              </a:rPr>
              <a:t>(792x892)</a:t>
            </a:r>
            <a:endParaRPr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30177" y="956111"/>
            <a:ext cx="2126456" cy="188771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4682830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9049" rIns="0" bIns="0" rtlCol="0">
            <a:spAutoFit/>
          </a:bodyPr>
          <a:lstStyle/>
          <a:p>
            <a:pPr marL="9525">
              <a:spcBef>
                <a:spcPts val="71"/>
              </a:spcBef>
            </a:pPr>
            <a:r>
              <a:rPr spc="-4" dirty="0"/>
              <a:t>Example: chain link fence hole</a:t>
            </a:r>
            <a:r>
              <a:rPr spc="-26" dirty="0"/>
              <a:t> </a:t>
            </a:r>
            <a:r>
              <a:rPr spc="-4" dirty="0"/>
              <a:t>detection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object 3"/>
          <p:cNvSpPr/>
          <p:nvPr/>
        </p:nvSpPr>
        <p:spPr>
          <a:xfrm>
            <a:off x="388005" y="947432"/>
            <a:ext cx="2356656" cy="20549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396739" y="947432"/>
            <a:ext cx="2356656" cy="20549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96004" y="3274411"/>
            <a:ext cx="1904048" cy="842699"/>
          </a:xfrm>
          <a:prstGeom prst="rect">
            <a:avLst/>
          </a:prstGeom>
        </p:spPr>
        <p:txBody>
          <a:bodyPr vert="horz" wrap="square" lIns="0" tIns="9049" rIns="0" bIns="0" rtlCol="0">
            <a:spAutoFit/>
          </a:bodyPr>
          <a:lstStyle/>
          <a:p>
            <a:pPr algn="ctr">
              <a:lnSpc>
                <a:spcPts val="1579"/>
              </a:lnSpc>
              <a:spcBef>
                <a:spcPts val="71"/>
              </a:spcBef>
            </a:pPr>
            <a:r>
              <a:rPr sz="1600" spc="-4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Original </a:t>
            </a:r>
            <a:r>
              <a:rPr sz="1600" spc="-4" dirty="0" err="1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grayscale</a:t>
            </a:r>
            <a:r>
              <a:rPr sz="1600" spc="-15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sz="1600" spc="-4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image</a:t>
            </a:r>
            <a:endParaRPr lang="vi-VN" sz="1600" spc="-4" dirty="0" smtClean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  <a:p>
            <a:pPr algn="ctr">
              <a:lnSpc>
                <a:spcPts val="1579"/>
              </a:lnSpc>
              <a:spcBef>
                <a:spcPts val="71"/>
              </a:spcBef>
            </a:pPr>
            <a:endParaRPr sz="1600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  <a:p>
            <a:pPr marL="40481" algn="ctr">
              <a:lnSpc>
                <a:spcPts val="1624"/>
              </a:lnSpc>
            </a:pPr>
            <a:r>
              <a:rPr sz="1600" b="1" spc="-23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Fence</a:t>
            </a:r>
            <a:r>
              <a:rPr sz="1600" spc="-23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 (1023 </a:t>
            </a:r>
            <a:r>
              <a:rPr sz="1600" spc="-4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x</a:t>
            </a:r>
            <a:r>
              <a:rPr sz="1600" spc="-11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sz="1600" spc="-26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1173)</a:t>
            </a:r>
            <a:endParaRPr sz="1600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563248" y="3274488"/>
            <a:ext cx="2003108" cy="636232"/>
          </a:xfrm>
          <a:prstGeom prst="rect">
            <a:avLst/>
          </a:prstGeom>
        </p:spPr>
        <p:txBody>
          <a:bodyPr vert="horz" wrap="square" lIns="0" tIns="20479" rIns="0" bIns="0" rtlCol="0">
            <a:spAutoFit/>
          </a:bodyPr>
          <a:lstStyle/>
          <a:p>
            <a:pPr marL="9525" marR="3810" indent="172878">
              <a:lnSpc>
                <a:spcPts val="1575"/>
              </a:lnSpc>
              <a:spcBef>
                <a:spcPts val="161"/>
              </a:spcBef>
            </a:pPr>
            <a:r>
              <a:rPr sz="1600" spc="-4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Erosion with 151x151  </a:t>
            </a:r>
            <a:r>
              <a:rPr sz="1600" spc="-15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“cross” structuring</a:t>
            </a:r>
            <a:r>
              <a:rPr sz="1600" spc="-6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sz="1600" spc="-15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element</a:t>
            </a:r>
            <a:endParaRPr sz="1600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786585" y="3269216"/>
            <a:ext cx="1966809" cy="436338"/>
          </a:xfrm>
          <a:prstGeom prst="rect">
            <a:avLst/>
          </a:prstGeom>
        </p:spPr>
        <p:txBody>
          <a:bodyPr vert="horz" wrap="square" lIns="0" tIns="25718" rIns="0" bIns="0" rtlCol="0">
            <a:spAutoFit/>
          </a:bodyPr>
          <a:lstStyle/>
          <a:p>
            <a:pPr marL="9525" marR="3810" indent="69533">
              <a:lnSpc>
                <a:spcPts val="1575"/>
              </a:lnSpc>
              <a:spcBef>
                <a:spcPts val="203"/>
              </a:spcBef>
            </a:pPr>
            <a:r>
              <a:rPr sz="1600" spc="-23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Fence </a:t>
            </a:r>
            <a:r>
              <a:rPr sz="1600" spc="-4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thresholded  using </a:t>
            </a:r>
            <a:r>
              <a:rPr sz="1600" spc="-8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Otsu’s</a:t>
            </a:r>
            <a:r>
              <a:rPr sz="1600" spc="-41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sz="1600" spc="-4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method</a:t>
            </a:r>
            <a:endParaRPr sz="1600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405467" y="947432"/>
            <a:ext cx="2356656" cy="20549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9432850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smtClean="0">
                <a:solidFill>
                  <a:srgbClr val="FF0000"/>
                </a:solidFill>
              </a:rPr>
              <a:t>Ex. 5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2726" y="815578"/>
            <a:ext cx="8756613" cy="3880247"/>
          </a:xfrm>
        </p:spPr>
        <p:txBody>
          <a:bodyPr/>
          <a:lstStyle/>
          <a:p>
            <a:r>
              <a:rPr lang="en-US" dirty="0" smtClean="0"/>
              <a:t>Apply the erosion into </a:t>
            </a:r>
            <a:r>
              <a:rPr lang="en-US" dirty="0"/>
              <a:t>the following </a:t>
            </a:r>
            <a:r>
              <a:rPr lang="en-US" dirty="0" smtClean="0"/>
              <a:t>image: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224169" y="1242118"/>
                <a:ext cx="177946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 smtClean="0"/>
                  <a:t>Input image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/>
                      </a:rPr>
                      <m:t>6</m:t>
                    </m:r>
                    <m:r>
                      <a:rPr lang="en-US" sz="1600" b="0" i="1" smtClean="0">
                        <a:latin typeface="Cambria Math"/>
                        <a:ea typeface="Cambria Math"/>
                      </a:rPr>
                      <m:t>×9</m:t>
                    </m:r>
                  </m:oMath>
                </a14:m>
                <a:endParaRPr lang="en-GB" sz="16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4169" y="1242118"/>
                <a:ext cx="1779461" cy="338554"/>
              </a:xfrm>
              <a:prstGeom prst="rect">
                <a:avLst/>
              </a:prstGeom>
              <a:blipFill rotWithShape="1">
                <a:blip r:embed="rId2"/>
                <a:stretch>
                  <a:fillRect l="-2055" t="-5455" b="-2363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ight Arrow 4"/>
          <p:cNvSpPr/>
          <p:nvPr/>
        </p:nvSpPr>
        <p:spPr>
          <a:xfrm>
            <a:off x="4381611" y="2660686"/>
            <a:ext cx="365760" cy="130353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2408994"/>
              </p:ext>
            </p:extLst>
          </p:nvPr>
        </p:nvGraphicFramePr>
        <p:xfrm>
          <a:off x="4784134" y="1625108"/>
          <a:ext cx="4114800" cy="2225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/>
                <a:gridCol w="457200"/>
                <a:gridCol w="457200"/>
                <a:gridCol w="457200"/>
                <a:gridCol w="457200"/>
                <a:gridCol w="457200"/>
                <a:gridCol w="457200"/>
                <a:gridCol w="457200"/>
                <a:gridCol w="4572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0</a:t>
                      </a:r>
                      <a:endParaRPr lang="en-GB" sz="16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0</a:t>
                      </a:r>
                      <a:endParaRPr lang="en-GB" sz="16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1</a:t>
                      </a:r>
                      <a:endParaRPr lang="en-GB" sz="16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0</a:t>
                      </a:r>
                      <a:endParaRPr lang="en-GB" sz="16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/>
                        <a:t>?</a:t>
                      </a:r>
                      <a:endParaRPr lang="en-GB" sz="16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/>
                        <a:t>?</a:t>
                      </a:r>
                      <a:endParaRPr lang="en-GB" sz="16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?</a:t>
                      </a:r>
                      <a:endParaRPr lang="en-GB" sz="16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/>
                        <a:t>?</a:t>
                      </a:r>
                      <a:endParaRPr lang="en-GB" sz="16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?</a:t>
                      </a:r>
                      <a:endParaRPr lang="en-GB" sz="16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0</a:t>
                      </a:r>
                      <a:endParaRPr lang="en-GB" sz="16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0</a:t>
                      </a:r>
                      <a:endParaRPr lang="en-GB" sz="16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1</a:t>
                      </a:r>
                      <a:endParaRPr lang="en-GB" sz="16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0</a:t>
                      </a:r>
                      <a:endParaRPr lang="en-GB" sz="16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/>
                        <a:t>?</a:t>
                      </a:r>
                      <a:endParaRPr lang="en-GB" sz="16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/>
                        <a:t>?</a:t>
                      </a:r>
                      <a:endParaRPr lang="en-GB" sz="16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/>
                        <a:t>?</a:t>
                      </a:r>
                      <a:endParaRPr lang="en-GB" sz="16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/>
                        <a:t>?</a:t>
                      </a:r>
                      <a:endParaRPr lang="en-GB" sz="16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/>
                        <a:t>?</a:t>
                      </a:r>
                      <a:endParaRPr lang="en-GB" sz="16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/>
                        <a:t>?</a:t>
                      </a:r>
                      <a:endParaRPr lang="en-GB" sz="16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/>
                        <a:t>?</a:t>
                      </a:r>
                      <a:endParaRPr lang="en-GB" sz="16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/>
                        <a:t>?</a:t>
                      </a:r>
                      <a:endParaRPr lang="en-GB" sz="16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/>
                        <a:t>?</a:t>
                      </a:r>
                      <a:endParaRPr lang="en-GB" sz="16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/>
                        <a:t>?</a:t>
                      </a:r>
                      <a:endParaRPr lang="en-GB" sz="16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/>
                        <a:t>?</a:t>
                      </a:r>
                      <a:endParaRPr lang="en-GB" sz="16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/>
                        <a:t>?</a:t>
                      </a:r>
                      <a:endParaRPr lang="en-GB" sz="16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/>
                        <a:t>?</a:t>
                      </a:r>
                      <a:endParaRPr lang="en-GB" sz="16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/>
                        <a:t>?</a:t>
                      </a:r>
                      <a:endParaRPr lang="en-GB" sz="16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/>
                        <a:t>?</a:t>
                      </a:r>
                      <a:endParaRPr lang="en-GB" sz="16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/>
                        <a:t>?</a:t>
                      </a:r>
                      <a:endParaRPr lang="en-GB" sz="16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/>
                        <a:t>?</a:t>
                      </a:r>
                      <a:endParaRPr lang="en-GB" sz="16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/>
                        <a:t>?</a:t>
                      </a:r>
                      <a:endParaRPr lang="en-GB" sz="16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/>
                        <a:t>?</a:t>
                      </a:r>
                      <a:endParaRPr lang="en-GB" sz="16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/>
                        <a:t>?</a:t>
                      </a:r>
                      <a:endParaRPr lang="en-GB" sz="16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/>
                        <a:t>?</a:t>
                      </a:r>
                      <a:endParaRPr lang="en-GB" sz="16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?</a:t>
                      </a:r>
                      <a:endParaRPr lang="en-GB" sz="16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/>
                        <a:t>?</a:t>
                      </a:r>
                      <a:endParaRPr lang="en-GB" sz="16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/>
                        <a:t>?</a:t>
                      </a:r>
                      <a:endParaRPr lang="en-GB" sz="16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/>
                        <a:t>?</a:t>
                      </a:r>
                      <a:endParaRPr lang="en-GB" sz="16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/>
                        <a:t>?</a:t>
                      </a:r>
                      <a:endParaRPr lang="en-GB" sz="16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/>
                        <a:t>?</a:t>
                      </a:r>
                      <a:endParaRPr lang="en-GB" sz="16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/>
                        <a:t>?</a:t>
                      </a:r>
                      <a:endParaRPr lang="en-GB" sz="16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/>
                        <a:t>?</a:t>
                      </a:r>
                      <a:endParaRPr lang="en-GB" sz="16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/>
                        <a:t>?</a:t>
                      </a:r>
                      <a:endParaRPr lang="en-GB" sz="16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/>
                        <a:t>?</a:t>
                      </a:r>
                      <a:endParaRPr lang="en-GB" sz="16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/>
                        <a:t>?</a:t>
                      </a:r>
                      <a:endParaRPr lang="en-GB" sz="16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/>
                        <a:t>?</a:t>
                      </a:r>
                      <a:endParaRPr lang="en-GB" sz="16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?</a:t>
                      </a:r>
                      <a:endParaRPr lang="en-GB" sz="16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/>
                        <a:t>?</a:t>
                      </a:r>
                      <a:endParaRPr lang="en-GB" sz="16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/>
                        <a:t>?</a:t>
                      </a:r>
                      <a:endParaRPr lang="en-GB" sz="16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/>
                        <a:t>?</a:t>
                      </a:r>
                      <a:endParaRPr lang="en-GB" sz="16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/>
                        <a:t>?</a:t>
                      </a:r>
                      <a:endParaRPr lang="en-GB" sz="16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/>
                        <a:t>?</a:t>
                      </a:r>
                      <a:endParaRPr lang="en-GB" sz="16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/>
                        <a:t>?</a:t>
                      </a:r>
                      <a:endParaRPr lang="en-GB" sz="16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?</a:t>
                      </a:r>
                      <a:endParaRPr lang="en-GB" sz="16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5905921" y="1242118"/>
                <a:ext cx="193976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 smtClean="0"/>
                  <a:t>Output image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/>
                      </a:rPr>
                      <m:t>6</m:t>
                    </m:r>
                    <m:r>
                      <a:rPr lang="en-US" sz="1600" b="0" i="1" smtClean="0">
                        <a:latin typeface="Cambria Math"/>
                        <a:ea typeface="Cambria Math"/>
                      </a:rPr>
                      <m:t>×9</m:t>
                    </m:r>
                  </m:oMath>
                </a14:m>
                <a:endParaRPr lang="en-GB" sz="16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5921" y="1242118"/>
                <a:ext cx="1939762" cy="338554"/>
              </a:xfrm>
              <a:prstGeom prst="rect">
                <a:avLst/>
              </a:prstGeom>
              <a:blipFill rotWithShape="1">
                <a:blip r:embed="rId3"/>
                <a:stretch>
                  <a:fillRect l="-1887" t="-5455" b="-2363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9405645"/>
              </p:ext>
            </p:extLst>
          </p:nvPr>
        </p:nvGraphicFramePr>
        <p:xfrm>
          <a:off x="192818" y="1623697"/>
          <a:ext cx="4114800" cy="2225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/>
                <a:gridCol w="457200"/>
                <a:gridCol w="457200"/>
                <a:gridCol w="457200"/>
                <a:gridCol w="457200"/>
                <a:gridCol w="457200"/>
                <a:gridCol w="457200"/>
                <a:gridCol w="457200"/>
                <a:gridCol w="4572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0</a:t>
                      </a:r>
                      <a:endParaRPr lang="en-GB" sz="16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1</a:t>
                      </a:r>
                      <a:endParaRPr lang="en-GB" sz="16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1</a:t>
                      </a:r>
                      <a:endParaRPr lang="en-GB" sz="16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1</a:t>
                      </a:r>
                      <a:endParaRPr lang="en-GB" sz="16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0</a:t>
                      </a:r>
                      <a:endParaRPr lang="en-GB" sz="16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/>
                        <a:t>0</a:t>
                      </a:r>
                      <a:endParaRPr lang="en-GB" sz="16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/>
                        <a:t>1</a:t>
                      </a:r>
                      <a:endParaRPr lang="en-GB" sz="16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/>
                        <a:t>1</a:t>
                      </a:r>
                      <a:endParaRPr lang="en-GB" sz="16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/>
                        <a:t>1</a:t>
                      </a:r>
                      <a:endParaRPr lang="en-GB" sz="16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0</a:t>
                      </a:r>
                      <a:endParaRPr lang="en-GB" sz="16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1</a:t>
                      </a:r>
                      <a:endParaRPr lang="en-GB" sz="16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1</a:t>
                      </a:r>
                      <a:endParaRPr lang="en-GB" sz="16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1</a:t>
                      </a:r>
                      <a:endParaRPr lang="en-GB" sz="16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/>
                        <a:t>0</a:t>
                      </a:r>
                      <a:endParaRPr lang="en-GB" sz="16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/>
                        <a:t>0</a:t>
                      </a:r>
                      <a:endParaRPr lang="en-GB" sz="16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/>
                        <a:t>1</a:t>
                      </a:r>
                      <a:endParaRPr lang="en-GB" sz="16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/>
                        <a:t>1</a:t>
                      </a:r>
                      <a:endParaRPr lang="en-GB" sz="16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0</a:t>
                      </a:r>
                      <a:endParaRPr lang="en-GB" sz="16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/>
                        <a:t>1</a:t>
                      </a:r>
                      <a:endParaRPr lang="en-GB" sz="16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/>
                        <a:t>1</a:t>
                      </a:r>
                      <a:endParaRPr lang="en-GB" sz="16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/>
                        <a:t>1</a:t>
                      </a:r>
                      <a:endParaRPr lang="en-GB" sz="16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0</a:t>
                      </a:r>
                      <a:endParaRPr lang="en-GB" sz="16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/>
                        <a:t>0</a:t>
                      </a:r>
                      <a:endParaRPr lang="en-GB" sz="16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/>
                        <a:t>0</a:t>
                      </a:r>
                      <a:endParaRPr lang="en-GB" sz="16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/>
                        <a:t>1</a:t>
                      </a:r>
                      <a:endParaRPr lang="en-GB" sz="16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/>
                        <a:t>1</a:t>
                      </a:r>
                      <a:endParaRPr lang="en-GB" sz="16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/>
                        <a:t>1</a:t>
                      </a:r>
                      <a:endParaRPr lang="en-GB" sz="16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/>
                        <a:t>1</a:t>
                      </a:r>
                      <a:endParaRPr lang="en-GB" sz="16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/>
                        <a:t>1</a:t>
                      </a:r>
                      <a:endParaRPr lang="en-GB" sz="16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/>
                        <a:t>1</a:t>
                      </a:r>
                      <a:endParaRPr lang="en-GB" sz="16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/>
                        <a:t>0</a:t>
                      </a:r>
                      <a:endParaRPr lang="en-GB" sz="16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/>
                        <a:t>0</a:t>
                      </a:r>
                      <a:endParaRPr lang="en-GB" sz="16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/>
                        <a:t>1</a:t>
                      </a:r>
                      <a:endParaRPr lang="en-GB" sz="16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1</a:t>
                      </a:r>
                      <a:endParaRPr lang="en-GB" sz="16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/>
                        <a:t>1</a:t>
                      </a:r>
                      <a:endParaRPr lang="en-GB" sz="16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/>
                        <a:t>0</a:t>
                      </a:r>
                      <a:endParaRPr lang="en-GB" sz="16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1</a:t>
                      </a:r>
                      <a:endParaRPr lang="en-GB" sz="16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/>
                        <a:t>1</a:t>
                      </a:r>
                      <a:endParaRPr lang="en-GB" sz="16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/>
                        <a:t>1</a:t>
                      </a:r>
                      <a:endParaRPr lang="en-GB" sz="16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/>
                        <a:t>0</a:t>
                      </a:r>
                      <a:endParaRPr lang="en-GB" sz="16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/>
                        <a:t>0</a:t>
                      </a:r>
                      <a:endParaRPr lang="en-GB" sz="16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1</a:t>
                      </a:r>
                      <a:endParaRPr lang="en-GB" sz="16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1</a:t>
                      </a:r>
                      <a:endParaRPr lang="en-GB" sz="16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/>
                        <a:t>1</a:t>
                      </a:r>
                      <a:endParaRPr lang="en-GB" sz="16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/>
                        <a:t>0</a:t>
                      </a:r>
                      <a:endParaRPr lang="en-GB" sz="16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0</a:t>
                      </a:r>
                      <a:endParaRPr lang="en-GB" sz="16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/>
                        <a:t>1</a:t>
                      </a:r>
                      <a:endParaRPr lang="en-GB" sz="16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/>
                        <a:t>1</a:t>
                      </a:r>
                      <a:endParaRPr lang="en-GB" sz="16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/>
                        <a:t>1</a:t>
                      </a:r>
                      <a:endParaRPr lang="en-GB" sz="16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/>
                        <a:t>1</a:t>
                      </a:r>
                      <a:endParaRPr lang="en-GB" sz="16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/>
                        <a:t>1</a:t>
                      </a:r>
                      <a:endParaRPr lang="en-GB" sz="16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/>
                        <a:t>1</a:t>
                      </a:r>
                      <a:endParaRPr lang="en-GB" sz="16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/>
                        <a:t>1</a:t>
                      </a:r>
                      <a:endParaRPr lang="en-GB" sz="16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0</a:t>
                      </a:r>
                      <a:endParaRPr lang="en-GB" sz="16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1028505" y="3888248"/>
                <a:ext cx="2170787" cy="7631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 smtClean="0"/>
                  <a:t>Kernel (S) = </a:t>
                </a:r>
                <a14:m>
                  <m:oMath xmlns:m="http://schemas.openxmlformats.org/officeDocument/2006/math">
                    <m:m>
                      <m:mPr>
                        <m:mcs>
                          <m:mc>
                            <m:mcPr>
                              <m:count m:val="3"/>
                              <m:mcJc m:val="center"/>
                            </m:mcPr>
                          </m:mc>
                        </m:mcs>
                        <m:ctrlPr>
                          <a:rPr lang="en-US" sz="1600" i="1" smtClean="0">
                            <a:latin typeface="Cambria Math"/>
                          </a:rPr>
                        </m:ctrlPr>
                      </m:mPr>
                      <m:mr>
                        <m:e>
                          <m:r>
                            <a:rPr lang="en-US" sz="1600" b="0" i="1" smtClean="0">
                              <a:latin typeface="Cambria Math"/>
                            </a:rPr>
                            <m:t>0</m:t>
                          </m:r>
                        </m:e>
                        <m:e>
                          <m:r>
                            <a:rPr lang="en-US" sz="1600" b="0" i="1" smtClean="0">
                              <a:latin typeface="Cambria Math"/>
                            </a:rPr>
                            <m:t>1</m:t>
                          </m:r>
                        </m:e>
                        <m:e>
                          <m:r>
                            <a:rPr lang="en-US" sz="1600" b="0" i="1" smtClean="0">
                              <a:latin typeface="Cambria Math"/>
                            </a:rPr>
                            <m:t>0</m:t>
                          </m:r>
                        </m:e>
                      </m:mr>
                      <m:mr>
                        <m:e>
                          <m:r>
                            <a:rPr lang="en-US" sz="1600" b="0" i="1" smtClean="0">
                              <a:latin typeface="Cambria Math"/>
                            </a:rPr>
                            <m:t>1</m:t>
                          </m:r>
                        </m:e>
                        <m:e>
                          <m:r>
                            <a:rPr lang="en-US" sz="1600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𝟏</m:t>
                          </m:r>
                        </m:e>
                        <m:e>
                          <m:r>
                            <a:rPr lang="en-US" sz="1600" b="0" i="1" smtClean="0">
                              <a:latin typeface="Cambria Math"/>
                            </a:rPr>
                            <m:t>1</m:t>
                          </m:r>
                        </m:e>
                      </m:mr>
                      <m:mr>
                        <m:e>
                          <m:r>
                            <a:rPr lang="en-US" sz="1600" b="0" i="1" smtClean="0">
                              <a:latin typeface="Cambria Math"/>
                            </a:rPr>
                            <m:t>0</m:t>
                          </m:r>
                        </m:e>
                        <m:e>
                          <m:r>
                            <a:rPr lang="en-US" sz="1600" b="0" i="1" smtClean="0">
                              <a:latin typeface="Cambria Math"/>
                            </a:rPr>
                            <m:t>1</m:t>
                          </m:r>
                        </m:e>
                        <m:e>
                          <m:r>
                            <a:rPr lang="en-US" sz="1600" b="0" i="1" smtClean="0">
                              <a:latin typeface="Cambria Math"/>
                            </a:rPr>
                            <m:t>0</m:t>
                          </m:r>
                        </m:e>
                      </m:mr>
                    </m:m>
                  </m:oMath>
                </a14:m>
                <a:endParaRPr lang="en-GB" sz="16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8505" y="3888248"/>
                <a:ext cx="2170787" cy="763158"/>
              </a:xfrm>
              <a:prstGeom prst="rect">
                <a:avLst/>
              </a:prstGeom>
              <a:blipFill rotWithShape="1">
                <a:blip r:embed="rId4"/>
                <a:stretch>
                  <a:fillRect l="-168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7461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Dilation example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1026" name="Picture 2" descr="eft image: original image inverted, right image: resulting dilata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5952" y="1505293"/>
            <a:ext cx="3173787" cy="1700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363385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892C50D8-1C2C-4E5E-BE0F-83F2752E00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6217" y="71917"/>
            <a:ext cx="6735432" cy="5019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8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Dilation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268016"/>
            <a:ext cx="7873570" cy="3164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50022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D751F757-EA5A-409F-B68A-78FC98559D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763" y="296626"/>
            <a:ext cx="5498761" cy="436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518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94AED934-E96D-4E07-B3C8-B3FB66EB39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121" y="0"/>
            <a:ext cx="6759031" cy="4771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759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35817" y="1411547"/>
            <a:ext cx="2000393" cy="17951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413730" y="1412359"/>
            <a:ext cx="1999497" cy="179433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1436" rIns="0" bIns="0" rtlCol="0">
            <a:spAutoFit/>
          </a:bodyPr>
          <a:lstStyle/>
          <a:p>
            <a:pPr marL="19050">
              <a:spcBef>
                <a:spcPts val="484"/>
              </a:spcBef>
            </a:pPr>
            <a:r>
              <a:rPr spc="-4" dirty="0"/>
              <a:t>Binary dilation with square structuring</a:t>
            </a:r>
            <a:r>
              <a:rPr spc="-30" dirty="0"/>
              <a:t> </a:t>
            </a:r>
            <a:r>
              <a:rPr spc="-4" dirty="0"/>
              <a:t>element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object 5"/>
          <p:cNvSpPr txBox="1"/>
          <p:nvPr/>
        </p:nvSpPr>
        <p:spPr>
          <a:xfrm>
            <a:off x="6790659" y="1456011"/>
            <a:ext cx="2201704" cy="1244441"/>
          </a:xfrm>
          <a:prstGeom prst="rect">
            <a:avLst/>
          </a:prstGeom>
        </p:spPr>
        <p:txBody>
          <a:bodyPr vert="horz" wrap="square" lIns="0" tIns="9049" rIns="0" bIns="0" rtlCol="0">
            <a:spAutoFit/>
          </a:bodyPr>
          <a:lstStyle/>
          <a:p>
            <a:pPr marL="266224" marR="268129" indent="-257175">
              <a:spcBef>
                <a:spcPts val="71"/>
              </a:spcBef>
              <a:buClr>
                <a:srgbClr val="8C1515"/>
              </a:buClr>
              <a:buSzPct val="65000"/>
              <a:buFont typeface="Wingdings"/>
              <a:buChar char=""/>
              <a:tabLst>
                <a:tab pos="266224" algn="l"/>
                <a:tab pos="266700" algn="l"/>
              </a:tabLst>
            </a:pPr>
            <a:r>
              <a:rPr sz="1500" spc="-4" dirty="0">
                <a:solidFill>
                  <a:prstClr val="black"/>
                </a:solidFill>
                <a:latin typeface="Arial"/>
                <a:cs typeface="Arial"/>
              </a:rPr>
              <a:t>Expands the size</a:t>
            </a:r>
            <a:r>
              <a:rPr sz="1500" spc="-38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500" spc="-4" dirty="0">
                <a:solidFill>
                  <a:prstClr val="black"/>
                </a:solidFill>
                <a:latin typeface="Arial"/>
                <a:cs typeface="Arial"/>
              </a:rPr>
              <a:t>of  1-valued</a:t>
            </a:r>
            <a:r>
              <a:rPr sz="1500" spc="-11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500" spc="-4" dirty="0">
                <a:solidFill>
                  <a:prstClr val="black"/>
                </a:solidFill>
                <a:latin typeface="Arial"/>
                <a:cs typeface="Arial"/>
              </a:rPr>
              <a:t>objects</a:t>
            </a:r>
            <a:endParaRPr sz="1500">
              <a:solidFill>
                <a:prstClr val="black"/>
              </a:solidFill>
              <a:latin typeface="Arial"/>
              <a:cs typeface="Arial"/>
            </a:endParaRPr>
          </a:p>
          <a:p>
            <a:pPr marL="266224" marR="511493" indent="-257175">
              <a:lnSpc>
                <a:spcPts val="1740"/>
              </a:lnSpc>
              <a:spcBef>
                <a:spcPts val="465"/>
              </a:spcBef>
              <a:buClr>
                <a:srgbClr val="8C1515"/>
              </a:buClr>
              <a:buSzPct val="65000"/>
              <a:buFont typeface="Wingdings"/>
              <a:buChar char=""/>
              <a:tabLst>
                <a:tab pos="266224" algn="l"/>
                <a:tab pos="266700" algn="l"/>
              </a:tabLst>
            </a:pPr>
            <a:r>
              <a:rPr sz="1500" spc="-4" dirty="0">
                <a:solidFill>
                  <a:prstClr val="black"/>
                </a:solidFill>
                <a:latin typeface="Arial"/>
                <a:cs typeface="Arial"/>
              </a:rPr>
              <a:t>Smoothes</a:t>
            </a:r>
            <a:r>
              <a:rPr sz="1500" spc="-41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500" spc="-4" dirty="0">
                <a:solidFill>
                  <a:prstClr val="black"/>
                </a:solidFill>
                <a:latin typeface="Arial"/>
                <a:cs typeface="Arial"/>
              </a:rPr>
              <a:t>object  boundaries</a:t>
            </a:r>
            <a:endParaRPr sz="1500">
              <a:solidFill>
                <a:prstClr val="black"/>
              </a:solidFill>
              <a:latin typeface="Arial"/>
              <a:cs typeface="Arial"/>
            </a:endParaRPr>
          </a:p>
          <a:p>
            <a:pPr marL="266224" indent="-257175">
              <a:spcBef>
                <a:spcPts val="307"/>
              </a:spcBef>
              <a:buClr>
                <a:srgbClr val="8C1515"/>
              </a:buClr>
              <a:buSzPct val="65000"/>
              <a:buFont typeface="Wingdings"/>
              <a:buChar char=""/>
              <a:tabLst>
                <a:tab pos="266224" algn="l"/>
                <a:tab pos="266700" algn="l"/>
              </a:tabLst>
            </a:pPr>
            <a:r>
              <a:rPr sz="1500" spc="-4" dirty="0">
                <a:solidFill>
                  <a:prstClr val="black"/>
                </a:solidFill>
                <a:latin typeface="Arial"/>
                <a:cs typeface="Arial"/>
              </a:rPr>
              <a:t>Closes holes and</a:t>
            </a:r>
            <a:r>
              <a:rPr sz="1500" spc="-26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500" spc="-4" dirty="0">
                <a:solidFill>
                  <a:prstClr val="black"/>
                </a:solidFill>
                <a:latin typeface="Arial"/>
                <a:cs typeface="Arial"/>
              </a:rPr>
              <a:t>gaps</a:t>
            </a:r>
            <a:endParaRPr sz="15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80705" y="3359315"/>
            <a:ext cx="1115378" cy="347692"/>
          </a:xfrm>
          <a:prstGeom prst="rect">
            <a:avLst/>
          </a:prstGeom>
        </p:spPr>
        <p:txBody>
          <a:bodyPr vert="horz" wrap="square" lIns="0" tIns="9049" rIns="0" bIns="0" rtlCol="0">
            <a:spAutoFit/>
          </a:bodyPr>
          <a:lstStyle/>
          <a:p>
            <a:pPr marL="9525">
              <a:spcBef>
                <a:spcPts val="71"/>
              </a:spcBef>
            </a:pPr>
            <a:r>
              <a:rPr sz="1100" spc="-4" dirty="0">
                <a:solidFill>
                  <a:prstClr val="black"/>
                </a:solidFill>
                <a:latin typeface="Arial"/>
                <a:cs typeface="Arial"/>
              </a:rPr>
              <a:t>Original</a:t>
            </a:r>
            <a:r>
              <a:rPr sz="1100" spc="-23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100" spc="-4" dirty="0">
                <a:solidFill>
                  <a:prstClr val="black"/>
                </a:solidFill>
                <a:latin typeface="Arial"/>
                <a:cs typeface="Arial"/>
              </a:rPr>
              <a:t>(701x781)</a:t>
            </a:r>
            <a:endParaRPr sz="11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598002" y="3244205"/>
            <a:ext cx="1601629" cy="368210"/>
          </a:xfrm>
          <a:prstGeom prst="rect">
            <a:avLst/>
          </a:prstGeom>
        </p:spPr>
        <p:txBody>
          <a:bodyPr vert="horz" wrap="square" lIns="0" tIns="9049" rIns="0" bIns="0" rtlCol="0">
            <a:spAutoFit/>
          </a:bodyPr>
          <a:lstStyle/>
          <a:p>
            <a:pPr marR="953" algn="ctr">
              <a:lnSpc>
                <a:spcPts val="1433"/>
              </a:lnSpc>
              <a:spcBef>
                <a:spcPts val="71"/>
              </a:spcBef>
            </a:pPr>
            <a:r>
              <a:rPr sz="1200" spc="-4" dirty="0">
                <a:solidFill>
                  <a:prstClr val="black"/>
                </a:solidFill>
                <a:latin typeface="Arial"/>
                <a:cs typeface="Arial"/>
              </a:rPr>
              <a:t>dilation</a:t>
            </a:r>
            <a:r>
              <a:rPr sz="1200" spc="-8" dirty="0">
                <a:solidFill>
                  <a:prstClr val="black"/>
                </a:solidFill>
                <a:latin typeface="Arial"/>
                <a:cs typeface="Arial"/>
              </a:rPr>
              <a:t> with</a:t>
            </a:r>
            <a:endParaRPr sz="1200">
              <a:solidFill>
                <a:prstClr val="black"/>
              </a:solidFill>
              <a:latin typeface="Arial"/>
              <a:cs typeface="Arial"/>
            </a:endParaRPr>
          </a:p>
          <a:p>
            <a:pPr algn="ctr">
              <a:lnSpc>
                <a:spcPts val="1433"/>
              </a:lnSpc>
            </a:pPr>
            <a:r>
              <a:rPr sz="1200" spc="-4" dirty="0">
                <a:solidFill>
                  <a:prstClr val="black"/>
                </a:solidFill>
                <a:latin typeface="Arial"/>
                <a:cs typeface="Arial"/>
              </a:rPr>
              <a:t>3x3 structuring</a:t>
            </a:r>
            <a:r>
              <a:rPr sz="1200" spc="-19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200" spc="-4" dirty="0">
                <a:solidFill>
                  <a:prstClr val="black"/>
                </a:solidFill>
                <a:latin typeface="Arial"/>
                <a:cs typeface="Arial"/>
              </a:rPr>
              <a:t>element</a:t>
            </a:r>
            <a:endParaRPr sz="12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879849" y="3244205"/>
            <a:ext cx="1601629" cy="368210"/>
          </a:xfrm>
          <a:prstGeom prst="rect">
            <a:avLst/>
          </a:prstGeom>
        </p:spPr>
        <p:txBody>
          <a:bodyPr vert="horz" wrap="square" lIns="0" tIns="9049" rIns="0" bIns="0" rtlCol="0">
            <a:spAutoFit/>
          </a:bodyPr>
          <a:lstStyle/>
          <a:p>
            <a:pPr marR="953" algn="ctr">
              <a:lnSpc>
                <a:spcPts val="1433"/>
              </a:lnSpc>
              <a:spcBef>
                <a:spcPts val="71"/>
              </a:spcBef>
            </a:pPr>
            <a:r>
              <a:rPr sz="1200" spc="-4" dirty="0">
                <a:solidFill>
                  <a:prstClr val="black"/>
                </a:solidFill>
                <a:latin typeface="Arial"/>
                <a:cs typeface="Arial"/>
              </a:rPr>
              <a:t>dilation</a:t>
            </a:r>
            <a:r>
              <a:rPr sz="1200" spc="-8" dirty="0">
                <a:solidFill>
                  <a:prstClr val="black"/>
                </a:solidFill>
                <a:latin typeface="Arial"/>
                <a:cs typeface="Arial"/>
              </a:rPr>
              <a:t> with</a:t>
            </a:r>
            <a:endParaRPr sz="1200">
              <a:solidFill>
                <a:prstClr val="black"/>
              </a:solidFill>
              <a:latin typeface="Arial"/>
              <a:cs typeface="Arial"/>
            </a:endParaRPr>
          </a:p>
          <a:p>
            <a:pPr algn="ctr">
              <a:lnSpc>
                <a:spcPts val="1433"/>
              </a:lnSpc>
            </a:pPr>
            <a:r>
              <a:rPr sz="1200" spc="-4" dirty="0">
                <a:solidFill>
                  <a:prstClr val="black"/>
                </a:solidFill>
                <a:latin typeface="Arial"/>
                <a:cs typeface="Arial"/>
              </a:rPr>
              <a:t>7x7 structuring</a:t>
            </a:r>
            <a:r>
              <a:rPr sz="1200" spc="-19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200" spc="-4" dirty="0">
                <a:solidFill>
                  <a:prstClr val="black"/>
                </a:solidFill>
                <a:latin typeface="Arial"/>
                <a:cs typeface="Arial"/>
              </a:rPr>
              <a:t>element</a:t>
            </a:r>
            <a:endParaRPr sz="12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02444" y="1411547"/>
            <a:ext cx="2000402" cy="179514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044FFD31-73DF-4B8F-8156-97177F8C1A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5844" y="3918807"/>
            <a:ext cx="4264819" cy="478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907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smtClean="0">
                <a:solidFill>
                  <a:srgbClr val="FF0000"/>
                </a:solidFill>
              </a:rPr>
              <a:t>Ex. </a:t>
            </a:r>
            <a:r>
              <a:rPr lang="en-GB" b="1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2726" y="815578"/>
            <a:ext cx="8756613" cy="3880247"/>
          </a:xfrm>
        </p:spPr>
        <p:txBody>
          <a:bodyPr/>
          <a:lstStyle/>
          <a:p>
            <a:r>
              <a:rPr lang="en-US" dirty="0" smtClean="0"/>
              <a:t>Apply the dilation into </a:t>
            </a:r>
            <a:r>
              <a:rPr lang="en-US" dirty="0"/>
              <a:t>the following </a:t>
            </a:r>
            <a:r>
              <a:rPr lang="en-US" dirty="0" smtClean="0"/>
              <a:t>image: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224169" y="1242118"/>
                <a:ext cx="177946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 smtClean="0"/>
                  <a:t>Input image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/>
                      </a:rPr>
                      <m:t>6</m:t>
                    </m:r>
                    <m:r>
                      <a:rPr lang="en-US" sz="1600" b="0" i="1" smtClean="0">
                        <a:latin typeface="Cambria Math"/>
                        <a:ea typeface="Cambria Math"/>
                      </a:rPr>
                      <m:t>×9</m:t>
                    </m:r>
                  </m:oMath>
                </a14:m>
                <a:endParaRPr lang="en-GB" sz="16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4169" y="1242118"/>
                <a:ext cx="1779461" cy="338554"/>
              </a:xfrm>
              <a:prstGeom prst="rect">
                <a:avLst/>
              </a:prstGeom>
              <a:blipFill rotWithShape="1">
                <a:blip r:embed="rId2"/>
                <a:stretch>
                  <a:fillRect l="-2055" t="-5455" b="-2363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ight Arrow 4"/>
          <p:cNvSpPr/>
          <p:nvPr/>
        </p:nvSpPr>
        <p:spPr>
          <a:xfrm>
            <a:off x="4381611" y="2660686"/>
            <a:ext cx="365760" cy="130353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9915045"/>
              </p:ext>
            </p:extLst>
          </p:nvPr>
        </p:nvGraphicFramePr>
        <p:xfrm>
          <a:off x="4784134" y="1625108"/>
          <a:ext cx="4114800" cy="2225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/>
                <a:gridCol w="457200"/>
                <a:gridCol w="457200"/>
                <a:gridCol w="457200"/>
                <a:gridCol w="457200"/>
                <a:gridCol w="457200"/>
                <a:gridCol w="457200"/>
                <a:gridCol w="457200"/>
                <a:gridCol w="4572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0</a:t>
                      </a:r>
                      <a:endParaRPr lang="en-GB" sz="16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1</a:t>
                      </a:r>
                      <a:endParaRPr lang="en-GB" sz="16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1</a:t>
                      </a:r>
                      <a:endParaRPr lang="en-GB" sz="16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1</a:t>
                      </a:r>
                      <a:endParaRPr lang="en-GB" sz="16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/>
                        <a:t>?</a:t>
                      </a:r>
                      <a:endParaRPr lang="en-GB" sz="16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/>
                        <a:t>?</a:t>
                      </a:r>
                      <a:endParaRPr lang="en-GB" sz="16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?</a:t>
                      </a:r>
                      <a:endParaRPr lang="en-GB" sz="16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/>
                        <a:t>?</a:t>
                      </a:r>
                      <a:endParaRPr lang="en-GB" sz="16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?</a:t>
                      </a:r>
                      <a:endParaRPr lang="en-GB" sz="16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1</a:t>
                      </a:r>
                      <a:endParaRPr lang="en-GB" sz="16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0</a:t>
                      </a:r>
                      <a:endParaRPr lang="en-GB" sz="16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1</a:t>
                      </a:r>
                      <a:endParaRPr lang="en-GB" sz="16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1</a:t>
                      </a:r>
                      <a:endParaRPr lang="en-GB" sz="16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/>
                        <a:t>?</a:t>
                      </a:r>
                      <a:endParaRPr lang="en-GB" sz="16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/>
                        <a:t>?</a:t>
                      </a:r>
                      <a:endParaRPr lang="en-GB" sz="16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/>
                        <a:t>?</a:t>
                      </a:r>
                      <a:endParaRPr lang="en-GB" sz="16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/>
                        <a:t>?</a:t>
                      </a:r>
                      <a:endParaRPr lang="en-GB" sz="16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/>
                        <a:t>?</a:t>
                      </a:r>
                      <a:endParaRPr lang="en-GB" sz="16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/>
                        <a:t>?</a:t>
                      </a:r>
                      <a:endParaRPr lang="en-GB" sz="16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/>
                        <a:t>?</a:t>
                      </a:r>
                      <a:endParaRPr lang="en-GB" sz="16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/>
                        <a:t>?</a:t>
                      </a:r>
                      <a:endParaRPr lang="en-GB" sz="16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/>
                        <a:t>?</a:t>
                      </a:r>
                      <a:endParaRPr lang="en-GB" sz="16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/>
                        <a:t>?</a:t>
                      </a:r>
                      <a:endParaRPr lang="en-GB" sz="16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/>
                        <a:t>?</a:t>
                      </a:r>
                      <a:endParaRPr lang="en-GB" sz="16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/>
                        <a:t>?</a:t>
                      </a:r>
                      <a:endParaRPr lang="en-GB" sz="16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/>
                        <a:t>?</a:t>
                      </a:r>
                      <a:endParaRPr lang="en-GB" sz="16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/>
                        <a:t>?</a:t>
                      </a:r>
                      <a:endParaRPr lang="en-GB" sz="16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/>
                        <a:t>?</a:t>
                      </a:r>
                      <a:endParaRPr lang="en-GB" sz="16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/>
                        <a:t>?</a:t>
                      </a:r>
                      <a:endParaRPr lang="en-GB" sz="16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/>
                        <a:t>?</a:t>
                      </a:r>
                      <a:endParaRPr lang="en-GB" sz="16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/>
                        <a:t>?</a:t>
                      </a:r>
                      <a:endParaRPr lang="en-GB" sz="16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/>
                        <a:t>?</a:t>
                      </a:r>
                      <a:endParaRPr lang="en-GB" sz="16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/>
                        <a:t>?</a:t>
                      </a:r>
                      <a:endParaRPr lang="en-GB" sz="16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/>
                        <a:t>?</a:t>
                      </a:r>
                      <a:endParaRPr lang="en-GB" sz="16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?</a:t>
                      </a:r>
                      <a:endParaRPr lang="en-GB" sz="16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/>
                        <a:t>?</a:t>
                      </a:r>
                      <a:endParaRPr lang="en-GB" sz="16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/>
                        <a:t>?</a:t>
                      </a:r>
                      <a:endParaRPr lang="en-GB" sz="16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/>
                        <a:t>?</a:t>
                      </a:r>
                      <a:endParaRPr lang="en-GB" sz="16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/>
                        <a:t>?</a:t>
                      </a:r>
                      <a:endParaRPr lang="en-GB" sz="16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/>
                        <a:t>?</a:t>
                      </a:r>
                      <a:endParaRPr lang="en-GB" sz="16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/>
                        <a:t>?</a:t>
                      </a:r>
                      <a:endParaRPr lang="en-GB" sz="16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/>
                        <a:t>?</a:t>
                      </a:r>
                      <a:endParaRPr lang="en-GB" sz="16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/>
                        <a:t>?</a:t>
                      </a:r>
                      <a:endParaRPr lang="en-GB" sz="16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/>
                        <a:t>?</a:t>
                      </a:r>
                      <a:endParaRPr lang="en-GB" sz="16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/>
                        <a:t>?</a:t>
                      </a:r>
                      <a:endParaRPr lang="en-GB" sz="16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/>
                        <a:t>?</a:t>
                      </a:r>
                      <a:endParaRPr lang="en-GB" sz="16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?</a:t>
                      </a:r>
                      <a:endParaRPr lang="en-GB" sz="16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/>
                        <a:t>?</a:t>
                      </a:r>
                      <a:endParaRPr lang="en-GB" sz="16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/>
                        <a:t>?</a:t>
                      </a:r>
                      <a:endParaRPr lang="en-GB" sz="16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/>
                        <a:t>?</a:t>
                      </a:r>
                      <a:endParaRPr lang="en-GB" sz="16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/>
                        <a:t>?</a:t>
                      </a:r>
                      <a:endParaRPr lang="en-GB" sz="16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/>
                        <a:t>?</a:t>
                      </a:r>
                      <a:endParaRPr lang="en-GB" sz="16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/>
                        <a:t>?</a:t>
                      </a:r>
                      <a:endParaRPr lang="en-GB" sz="16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?</a:t>
                      </a:r>
                      <a:endParaRPr lang="en-GB" sz="16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5905921" y="1242118"/>
                <a:ext cx="193976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 smtClean="0"/>
                  <a:t>Output image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/>
                      </a:rPr>
                      <m:t>6</m:t>
                    </m:r>
                    <m:r>
                      <a:rPr lang="en-US" sz="1600" b="0" i="1" smtClean="0">
                        <a:latin typeface="Cambria Math"/>
                        <a:ea typeface="Cambria Math"/>
                      </a:rPr>
                      <m:t>×9</m:t>
                    </m:r>
                  </m:oMath>
                </a14:m>
                <a:endParaRPr lang="en-GB" sz="16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5921" y="1242118"/>
                <a:ext cx="1939762" cy="338554"/>
              </a:xfrm>
              <a:prstGeom prst="rect">
                <a:avLst/>
              </a:prstGeom>
              <a:blipFill rotWithShape="1">
                <a:blip r:embed="rId3"/>
                <a:stretch>
                  <a:fillRect l="-1887" t="-5455" b="-2363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0389649"/>
              </p:ext>
            </p:extLst>
          </p:nvPr>
        </p:nvGraphicFramePr>
        <p:xfrm>
          <a:off x="192818" y="1623697"/>
          <a:ext cx="4114800" cy="2225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/>
                <a:gridCol w="457200"/>
                <a:gridCol w="457200"/>
                <a:gridCol w="457200"/>
                <a:gridCol w="457200"/>
                <a:gridCol w="457200"/>
                <a:gridCol w="457200"/>
                <a:gridCol w="457200"/>
                <a:gridCol w="4572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0</a:t>
                      </a:r>
                      <a:endParaRPr lang="en-GB" sz="16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0</a:t>
                      </a:r>
                      <a:endParaRPr lang="en-GB" sz="16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1</a:t>
                      </a:r>
                      <a:endParaRPr lang="en-GB" sz="16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1</a:t>
                      </a:r>
                      <a:endParaRPr lang="en-GB" sz="16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0</a:t>
                      </a:r>
                      <a:endParaRPr lang="en-GB" sz="16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/>
                        <a:t>0</a:t>
                      </a:r>
                      <a:endParaRPr lang="en-GB" sz="16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/>
                        <a:t>1</a:t>
                      </a:r>
                      <a:endParaRPr lang="en-GB" sz="16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/>
                        <a:t>1</a:t>
                      </a:r>
                      <a:endParaRPr lang="en-GB" sz="16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/>
                        <a:t>1</a:t>
                      </a:r>
                      <a:endParaRPr lang="en-GB" sz="16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0</a:t>
                      </a:r>
                      <a:endParaRPr lang="en-GB" sz="16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0</a:t>
                      </a:r>
                      <a:endParaRPr lang="en-GB" sz="16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0</a:t>
                      </a:r>
                      <a:endParaRPr lang="en-GB" sz="16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1</a:t>
                      </a:r>
                      <a:endParaRPr lang="en-GB" sz="16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0</a:t>
                      </a:r>
                      <a:endParaRPr lang="en-GB" sz="16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/>
                        <a:t>0</a:t>
                      </a:r>
                      <a:endParaRPr lang="en-GB" sz="16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/>
                        <a:t>1</a:t>
                      </a:r>
                      <a:endParaRPr lang="en-GB" sz="16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/>
                        <a:t>1</a:t>
                      </a:r>
                      <a:endParaRPr lang="en-GB" sz="16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0</a:t>
                      </a:r>
                      <a:endParaRPr lang="en-GB" sz="16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/>
                        <a:t>1</a:t>
                      </a:r>
                      <a:endParaRPr lang="en-GB" sz="16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/>
                        <a:t>0</a:t>
                      </a:r>
                      <a:endParaRPr lang="en-GB" sz="16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/>
                        <a:t>1</a:t>
                      </a:r>
                      <a:endParaRPr lang="en-GB" sz="16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0</a:t>
                      </a:r>
                      <a:endParaRPr lang="en-GB" sz="16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/>
                        <a:t>0</a:t>
                      </a:r>
                      <a:endParaRPr lang="en-GB" sz="16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0</a:t>
                      </a:r>
                      <a:endParaRPr lang="en-GB" sz="16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/>
                        <a:t>1</a:t>
                      </a:r>
                      <a:endParaRPr lang="en-GB" sz="16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/>
                        <a:t>0</a:t>
                      </a:r>
                      <a:endParaRPr lang="en-GB" sz="16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/>
                        <a:t>1</a:t>
                      </a:r>
                      <a:endParaRPr lang="en-GB" sz="16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0</a:t>
                      </a:r>
                      <a:endParaRPr lang="en-GB" sz="16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/>
                        <a:t>0</a:t>
                      </a:r>
                      <a:endParaRPr lang="en-GB" sz="16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/>
                        <a:t>1</a:t>
                      </a:r>
                      <a:endParaRPr lang="en-GB" sz="16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/>
                        <a:t>0</a:t>
                      </a:r>
                      <a:endParaRPr lang="en-GB" sz="16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/>
                        <a:t>0</a:t>
                      </a:r>
                      <a:endParaRPr lang="en-GB" sz="16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0</a:t>
                      </a:r>
                      <a:endParaRPr lang="en-GB" sz="16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1</a:t>
                      </a:r>
                      <a:endParaRPr lang="en-GB" sz="16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/>
                        <a:t>0</a:t>
                      </a:r>
                      <a:endParaRPr lang="en-GB" sz="16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/>
                        <a:t>0</a:t>
                      </a:r>
                      <a:endParaRPr lang="en-GB" sz="16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0</a:t>
                      </a:r>
                      <a:endParaRPr lang="en-GB" sz="16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0</a:t>
                      </a:r>
                      <a:endParaRPr lang="en-GB" sz="16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/>
                        <a:t>1</a:t>
                      </a:r>
                      <a:endParaRPr lang="en-GB" sz="16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/>
                        <a:t>0</a:t>
                      </a:r>
                      <a:endParaRPr lang="en-GB" sz="16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/>
                        <a:t>0</a:t>
                      </a:r>
                      <a:endParaRPr lang="en-GB" sz="16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0</a:t>
                      </a:r>
                      <a:endParaRPr lang="en-GB" sz="16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1</a:t>
                      </a:r>
                      <a:endParaRPr lang="en-GB" sz="16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0</a:t>
                      </a:r>
                      <a:endParaRPr lang="en-GB" sz="16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/>
                        <a:t>0</a:t>
                      </a:r>
                      <a:endParaRPr lang="en-GB" sz="16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0</a:t>
                      </a:r>
                      <a:endParaRPr lang="en-GB" sz="16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0</a:t>
                      </a:r>
                      <a:endParaRPr lang="en-GB" sz="16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/>
                        <a:t>1</a:t>
                      </a:r>
                      <a:endParaRPr lang="en-GB" sz="16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1</a:t>
                      </a:r>
                      <a:endParaRPr lang="en-GB" sz="16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/>
                        <a:t>0</a:t>
                      </a:r>
                      <a:endParaRPr lang="en-GB" sz="16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0</a:t>
                      </a:r>
                      <a:endParaRPr lang="en-GB" sz="16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/>
                        <a:t>1</a:t>
                      </a:r>
                      <a:endParaRPr lang="en-GB" sz="16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0</a:t>
                      </a:r>
                      <a:endParaRPr lang="en-GB" sz="16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0</a:t>
                      </a:r>
                      <a:endParaRPr lang="en-GB" sz="16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1028505" y="3888248"/>
                <a:ext cx="2170787" cy="7631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 smtClean="0"/>
                  <a:t>Kernel (S) = </a:t>
                </a:r>
                <a14:m>
                  <m:oMath xmlns:m="http://schemas.openxmlformats.org/officeDocument/2006/math">
                    <m:m>
                      <m:mPr>
                        <m:mcs>
                          <m:mc>
                            <m:mcPr>
                              <m:count m:val="3"/>
                              <m:mcJc m:val="center"/>
                            </m:mcPr>
                          </m:mc>
                        </m:mcs>
                        <m:ctrlPr>
                          <a:rPr lang="en-US" sz="1600" i="1" smtClean="0">
                            <a:latin typeface="Cambria Math"/>
                          </a:rPr>
                        </m:ctrlPr>
                      </m:mPr>
                      <m:mr>
                        <m:e>
                          <m:r>
                            <a:rPr lang="en-US" sz="1600" b="0" i="1" smtClean="0">
                              <a:latin typeface="Cambria Math"/>
                            </a:rPr>
                            <m:t>0</m:t>
                          </m:r>
                        </m:e>
                        <m:e>
                          <m:r>
                            <a:rPr lang="en-US" sz="1600" b="0" i="1" smtClean="0">
                              <a:latin typeface="Cambria Math"/>
                            </a:rPr>
                            <m:t>1</m:t>
                          </m:r>
                        </m:e>
                        <m:e>
                          <m:r>
                            <a:rPr lang="en-US" sz="1600" b="0" i="1" smtClean="0">
                              <a:latin typeface="Cambria Math"/>
                            </a:rPr>
                            <m:t>0</m:t>
                          </m:r>
                        </m:e>
                      </m:mr>
                      <m:mr>
                        <m:e>
                          <m:r>
                            <a:rPr lang="en-US" sz="1600" b="0" i="1" smtClean="0">
                              <a:latin typeface="Cambria Math"/>
                            </a:rPr>
                            <m:t>1</m:t>
                          </m:r>
                        </m:e>
                        <m:e>
                          <m:r>
                            <a:rPr lang="en-US" sz="1600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𝟏</m:t>
                          </m:r>
                        </m:e>
                        <m:e>
                          <m:r>
                            <a:rPr lang="en-US" sz="1600" b="0" i="1" smtClean="0">
                              <a:latin typeface="Cambria Math"/>
                            </a:rPr>
                            <m:t>1</m:t>
                          </m:r>
                        </m:e>
                      </m:mr>
                      <m:mr>
                        <m:e>
                          <m:r>
                            <a:rPr lang="en-US" sz="1600" b="0" i="1" smtClean="0">
                              <a:latin typeface="Cambria Math"/>
                            </a:rPr>
                            <m:t>0</m:t>
                          </m:r>
                        </m:e>
                        <m:e>
                          <m:r>
                            <a:rPr lang="en-US" sz="1600" b="0" i="1" smtClean="0">
                              <a:latin typeface="Cambria Math"/>
                            </a:rPr>
                            <m:t>1</m:t>
                          </m:r>
                        </m:e>
                        <m:e>
                          <m:r>
                            <a:rPr lang="en-US" sz="1600" b="0" i="1" smtClean="0">
                              <a:latin typeface="Cambria Math"/>
                            </a:rPr>
                            <m:t>0</m:t>
                          </m:r>
                        </m:e>
                      </m:mr>
                    </m:m>
                  </m:oMath>
                </a14:m>
                <a:endParaRPr lang="en-GB" sz="16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8505" y="3888248"/>
                <a:ext cx="2170787" cy="763158"/>
              </a:xfrm>
              <a:prstGeom prst="rect">
                <a:avLst/>
              </a:prstGeom>
              <a:blipFill rotWithShape="1">
                <a:blip r:embed="rId4"/>
                <a:stretch>
                  <a:fillRect l="-168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05078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E8A6597-B0F6-44C7-9B2D-371630AF6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04739DA-7024-43AB-8222-0FB382420E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457380F0-3D0A-4FFD-90AE-2C0CAC19FA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1557" y="896976"/>
            <a:ext cx="5100638" cy="3550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28240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Relationship between dilation and </a:t>
            </a:r>
            <a:r>
              <a:rPr lang="en-GB" dirty="0" smtClean="0"/>
              <a:t>erosion</a:t>
            </a:r>
            <a:endParaRPr lang="en-GB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0DEC8F84-E0B9-4E2C-83D8-051F3C8EE1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060" y="820528"/>
            <a:ext cx="6218949" cy="3882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072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Opening and closing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dirty="0" smtClean="0"/>
                  <a:t>Goal: smoothing without size change</a:t>
                </a:r>
                <a:endParaRPr lang="vi-VN" dirty="0" smtClean="0"/>
              </a:p>
              <a:p>
                <a:r>
                  <a:rPr lang="en-GB" dirty="0"/>
                  <a:t>Open filter</a:t>
                </a:r>
                <a:r>
                  <a:rPr lang="en-GB" dirty="0" smtClean="0"/>
                  <a:t>:	</a:t>
                </a:r>
                <a14:m>
                  <m:oMath xmlns:m="http://schemas.openxmlformats.org/officeDocument/2006/math">
                    <m:r>
                      <a:rPr lang="en-US" dirty="0" smtClean="0">
                        <a:latin typeface="Cambria Math"/>
                      </a:rPr>
                      <m:t>𝑜𝑝𝑒𝑛</m:t>
                    </m:r>
                    <m:r>
                      <a:rPr lang="vi-VN" dirty="0" smtClean="0">
                        <a:latin typeface="Cambria Math"/>
                      </a:rPr>
                      <m:t>(</m:t>
                    </m:r>
                    <m:r>
                      <a:rPr lang="en-US" dirty="0" smtClean="0">
                        <a:latin typeface="Cambria Math"/>
                      </a:rPr>
                      <m:t>𝑓</m:t>
                    </m:r>
                    <m:r>
                      <a:rPr lang="en-US" dirty="0" smtClean="0">
                        <a:latin typeface="Cambria Math"/>
                      </a:rPr>
                      <m:t> ,</m:t>
                    </m:r>
                    <m:r>
                      <a:rPr lang="en-US" dirty="0" smtClean="0">
                        <a:latin typeface="Cambria Math"/>
                      </a:rPr>
                      <m:t>𝑊</m:t>
                    </m:r>
                    <m:r>
                      <a:rPr lang="vi-VN" dirty="0" smtClean="0">
                        <a:latin typeface="Cambria Math"/>
                      </a:rPr>
                      <m:t>)=</m:t>
                    </m:r>
                    <m:r>
                      <a:rPr lang="en-US" dirty="0" smtClean="0">
                        <a:latin typeface="Cambria Math"/>
                      </a:rPr>
                      <m:t> </m:t>
                    </m:r>
                    <m:r>
                      <a:rPr lang="en-US" dirty="0" smtClean="0">
                        <a:latin typeface="Cambria Math"/>
                      </a:rPr>
                      <m:t>𝑑𝑖𝑙𝑎𝑡𝑒</m:t>
                    </m:r>
                    <m:r>
                      <a:rPr lang="vi-VN" dirty="0" smtClean="0">
                        <a:latin typeface="Cambria Math"/>
                      </a:rPr>
                      <m:t>(</m:t>
                    </m:r>
                    <m:r>
                      <a:rPr lang="en-US" dirty="0" smtClean="0">
                        <a:latin typeface="Cambria Math"/>
                      </a:rPr>
                      <m:t>𝑒𝑟𝑜𝑑𝑒</m:t>
                    </m:r>
                    <m:r>
                      <a:rPr lang="vi-VN" dirty="0" smtClean="0">
                        <a:latin typeface="Cambria Math"/>
                      </a:rPr>
                      <m:t>(</m:t>
                    </m:r>
                    <m:r>
                      <a:rPr lang="en-US" dirty="0" smtClean="0">
                        <a:latin typeface="Cambria Math"/>
                      </a:rPr>
                      <m:t> </m:t>
                    </m:r>
                    <m:r>
                      <a:rPr lang="en-US" dirty="0" smtClean="0">
                        <a:latin typeface="Cambria Math"/>
                      </a:rPr>
                      <m:t>𝑓</m:t>
                    </m:r>
                    <m:r>
                      <a:rPr lang="en-US" dirty="0" smtClean="0">
                        <a:latin typeface="Cambria Math"/>
                      </a:rPr>
                      <m:t> ,</m:t>
                    </m:r>
                    <m:r>
                      <a:rPr lang="en-US" dirty="0" smtClean="0">
                        <a:latin typeface="Cambria Math"/>
                      </a:rPr>
                      <m:t>𝑊</m:t>
                    </m:r>
                    <m:r>
                      <a:rPr lang="vi-VN" dirty="0" smtClean="0">
                        <a:latin typeface="Cambria Math"/>
                      </a:rPr>
                      <m:t>)</m:t>
                    </m:r>
                    <m:r>
                      <a:rPr lang="en-US" dirty="0" smtClean="0">
                        <a:latin typeface="Cambria Math"/>
                      </a:rPr>
                      <m:t>,</m:t>
                    </m:r>
                    <m:r>
                      <a:rPr lang="en-US" dirty="0" smtClean="0">
                        <a:latin typeface="Cambria Math"/>
                      </a:rPr>
                      <m:t>𝑊</m:t>
                    </m:r>
                    <m:r>
                      <a:rPr lang="vi-VN" dirty="0" smtClean="0">
                        <a:latin typeface="Cambria Math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Close filter</a:t>
                </a:r>
                <a:r>
                  <a:rPr lang="en-US" dirty="0" smtClean="0"/>
                  <a:t>:	</a:t>
                </a:r>
                <a14:m>
                  <m:oMath xmlns:m="http://schemas.openxmlformats.org/officeDocument/2006/math">
                    <m:r>
                      <a:rPr lang="vi-VN" i="1" dirty="0" smtClean="0">
                        <a:latin typeface="Cambria Math"/>
                      </a:rPr>
                      <m:t>𝑐𝑙𝑜𝑠𝑒</m:t>
                    </m:r>
                    <m:r>
                      <a:rPr lang="vi-VN" i="1" dirty="0">
                        <a:latin typeface="Cambria Math"/>
                      </a:rPr>
                      <m:t>(</m:t>
                    </m:r>
                    <m:r>
                      <a:rPr lang="en-US" i="1" dirty="0">
                        <a:latin typeface="Cambria Math"/>
                      </a:rPr>
                      <m:t>𝑓</m:t>
                    </m:r>
                    <m:r>
                      <a:rPr lang="en-US" i="1" dirty="0">
                        <a:latin typeface="Cambria Math"/>
                      </a:rPr>
                      <m:t> ,</m:t>
                    </m:r>
                    <m:r>
                      <a:rPr lang="en-US" i="1" dirty="0">
                        <a:latin typeface="Cambria Math"/>
                      </a:rPr>
                      <m:t>𝑊</m:t>
                    </m:r>
                    <m:r>
                      <a:rPr lang="vi-VN" i="1" dirty="0">
                        <a:latin typeface="Cambria Math"/>
                      </a:rPr>
                      <m:t>)=</m:t>
                    </m:r>
                    <m:r>
                      <a:rPr lang="en-US" b="0" i="1" dirty="0" smtClean="0">
                        <a:latin typeface="Cambria Math"/>
                      </a:rPr>
                      <m:t>𝑒𝑟𝑜𝑑𝑒</m:t>
                    </m:r>
                    <m:r>
                      <a:rPr lang="vi-VN" i="1" dirty="0">
                        <a:latin typeface="Cambria Math"/>
                      </a:rPr>
                      <m:t>(</m:t>
                    </m:r>
                    <m:r>
                      <a:rPr lang="en-US" i="1" dirty="0">
                        <a:latin typeface="Cambria Math"/>
                      </a:rPr>
                      <m:t>𝑑𝑖𝑙𝑎𝑡𝑒</m:t>
                    </m:r>
                    <m:r>
                      <a:rPr lang="vi-VN" i="1" dirty="0">
                        <a:latin typeface="Cambria Math"/>
                      </a:rPr>
                      <m:t>(</m:t>
                    </m:r>
                    <m:r>
                      <a:rPr lang="en-US" i="1" dirty="0">
                        <a:latin typeface="Cambria Math"/>
                      </a:rPr>
                      <m:t> </m:t>
                    </m:r>
                    <m:r>
                      <a:rPr lang="en-US" i="1" dirty="0">
                        <a:latin typeface="Cambria Math"/>
                      </a:rPr>
                      <m:t>𝑓</m:t>
                    </m:r>
                    <m:r>
                      <a:rPr lang="en-US" i="1" dirty="0">
                        <a:latin typeface="Cambria Math"/>
                      </a:rPr>
                      <m:t> ,</m:t>
                    </m:r>
                    <m:r>
                      <a:rPr lang="en-US" i="1" dirty="0">
                        <a:latin typeface="Cambria Math"/>
                      </a:rPr>
                      <m:t>𝑊</m:t>
                    </m:r>
                    <m:r>
                      <a:rPr lang="vi-VN" i="1" dirty="0">
                        <a:latin typeface="Cambria Math"/>
                      </a:rPr>
                      <m:t>)</m:t>
                    </m:r>
                    <m:r>
                      <a:rPr lang="en-US" i="1" dirty="0">
                        <a:latin typeface="Cambria Math"/>
                      </a:rPr>
                      <m:t>,</m:t>
                    </m:r>
                    <m:r>
                      <a:rPr lang="en-US" i="1" dirty="0">
                        <a:latin typeface="Cambria Math"/>
                      </a:rPr>
                      <m:t>𝑊</m:t>
                    </m:r>
                    <m:r>
                      <a:rPr lang="vi-VN" i="1" dirty="0">
                        <a:latin typeface="Cambria Math"/>
                      </a:rPr>
                      <m:t>)</m:t>
                    </m:r>
                  </m:oMath>
                </a14:m>
                <a:endParaRPr lang="en-US" i="1" dirty="0"/>
              </a:p>
              <a:p>
                <a:r>
                  <a:rPr lang="en-US" dirty="0"/>
                  <a:t>Open filter and close filter are biased</a:t>
                </a:r>
              </a:p>
              <a:p>
                <a:pPr lvl="2"/>
                <a:r>
                  <a:rPr lang="en-US" dirty="0"/>
                  <a:t>Open filter removes small 1-regions</a:t>
                </a:r>
              </a:p>
              <a:p>
                <a:pPr lvl="2"/>
                <a:r>
                  <a:rPr lang="en-US" dirty="0"/>
                  <a:t>Close filter removes small 0-regions</a:t>
                </a:r>
              </a:p>
              <a:p>
                <a:r>
                  <a:rPr lang="en-US" dirty="0"/>
                  <a:t>Unbiased size-preserving smoothers</a:t>
                </a:r>
              </a:p>
              <a:p>
                <a:pPr marR="139065" lvl="2">
                  <a:lnSpc>
                    <a:spcPts val="2500"/>
                  </a:lnSpc>
                  <a:spcBef>
                    <a:spcPts val="1000"/>
                  </a:spcBef>
                </a:pPr>
                <a:r>
                  <a:rPr lang="en-GB" i="1" spc="-20" dirty="0">
                    <a:solidFill>
                      <a:prstClr val="black"/>
                    </a:solidFill>
                    <a:latin typeface="Times New Roman"/>
                    <a:cs typeface="Times New Roman"/>
                  </a:rPr>
                  <a:t>close</a:t>
                </a:r>
                <a:r>
                  <a:rPr lang="en-GB" i="1" spc="-260" dirty="0">
                    <a:solidFill>
                      <a:prstClr val="black"/>
                    </a:solidFill>
                    <a:latin typeface="Times New Roman"/>
                    <a:cs typeface="Times New Roman"/>
                  </a:rPr>
                  <a:t> </a:t>
                </a:r>
                <a:r>
                  <a:rPr lang="en-GB" spc="-5" dirty="0">
                    <a:solidFill>
                      <a:prstClr val="black"/>
                    </a:solidFill>
                    <a:latin typeface="Symbol"/>
                    <a:cs typeface="Symbol"/>
                  </a:rPr>
                  <a:t></a:t>
                </a:r>
                <a:r>
                  <a:rPr lang="en-GB" spc="-155" dirty="0">
                    <a:solidFill>
                      <a:prstClr val="black"/>
                    </a:solidFill>
                    <a:latin typeface="Times New Roman"/>
                    <a:cs typeface="Times New Roman"/>
                  </a:rPr>
                  <a:t> </a:t>
                </a:r>
                <a:r>
                  <a:rPr lang="en-GB" i="1" spc="-80" dirty="0">
                    <a:solidFill>
                      <a:prstClr val="black"/>
                    </a:solidFill>
                    <a:latin typeface="Times New Roman"/>
                    <a:cs typeface="Times New Roman"/>
                  </a:rPr>
                  <a:t>open</a:t>
                </a:r>
                <a:r>
                  <a:rPr lang="en-GB" sz="5200" spc="-120" baseline="-4115" dirty="0">
                    <a:solidFill>
                      <a:prstClr val="black"/>
                    </a:solidFill>
                    <a:latin typeface="Symbol"/>
                    <a:cs typeface="Symbol"/>
                  </a:rPr>
                  <a:t></a:t>
                </a:r>
                <a:r>
                  <a:rPr lang="en-GB" sz="5200" spc="-502" baseline="-4115" dirty="0">
                    <a:solidFill>
                      <a:prstClr val="black"/>
                    </a:solidFill>
                    <a:latin typeface="Times New Roman"/>
                    <a:cs typeface="Times New Roman"/>
                  </a:rPr>
                  <a:t> </a:t>
                </a:r>
                <a:r>
                  <a:rPr lang="en-GB" i="1" spc="-5" dirty="0">
                    <a:solidFill>
                      <a:prstClr val="black"/>
                    </a:solidFill>
                    <a:latin typeface="Times New Roman"/>
                    <a:cs typeface="Times New Roman"/>
                  </a:rPr>
                  <a:t>f</a:t>
                </a:r>
                <a:r>
                  <a:rPr lang="en-GB" i="1" spc="-85" dirty="0">
                    <a:solidFill>
                      <a:prstClr val="black"/>
                    </a:solidFill>
                    <a:latin typeface="Times New Roman"/>
                    <a:cs typeface="Times New Roman"/>
                  </a:rPr>
                  <a:t> </a:t>
                </a:r>
                <a:r>
                  <a:rPr lang="en-GB" spc="-15" dirty="0">
                    <a:solidFill>
                      <a:prstClr val="black"/>
                    </a:solidFill>
                    <a:latin typeface="Times New Roman"/>
                    <a:cs typeface="Times New Roman"/>
                  </a:rPr>
                  <a:t>,</a:t>
                </a:r>
                <a:r>
                  <a:rPr lang="en-GB" i="1" spc="-15" dirty="0">
                    <a:solidFill>
                      <a:prstClr val="black"/>
                    </a:solidFill>
                    <a:latin typeface="Times New Roman"/>
                    <a:cs typeface="Times New Roman"/>
                  </a:rPr>
                  <a:t>W</a:t>
                </a:r>
                <a:r>
                  <a:rPr lang="en-GB" i="1" spc="-175" dirty="0">
                    <a:solidFill>
                      <a:prstClr val="black"/>
                    </a:solidFill>
                    <a:latin typeface="Times New Roman"/>
                    <a:cs typeface="Times New Roman"/>
                  </a:rPr>
                  <a:t> </a:t>
                </a:r>
                <a:r>
                  <a:rPr lang="en-GB" sz="5200" spc="-757" baseline="-4115" dirty="0">
                    <a:solidFill>
                      <a:prstClr val="black"/>
                    </a:solidFill>
                    <a:latin typeface="Symbol"/>
                    <a:cs typeface="Symbol"/>
                  </a:rPr>
                  <a:t></a:t>
                </a:r>
                <a:r>
                  <a:rPr lang="en-GB" sz="5200" spc="-817" baseline="-4115" dirty="0">
                    <a:solidFill>
                      <a:prstClr val="black"/>
                    </a:solidFill>
                    <a:latin typeface="Times New Roman"/>
                    <a:cs typeface="Times New Roman"/>
                  </a:rPr>
                  <a:t> </a:t>
                </a:r>
                <a:r>
                  <a:rPr lang="en-GB" spc="-5" dirty="0">
                    <a:solidFill>
                      <a:prstClr val="black"/>
                    </a:solidFill>
                    <a:latin typeface="Symbol"/>
                    <a:cs typeface="Symbol"/>
                  </a:rPr>
                  <a:t></a:t>
                </a:r>
                <a:r>
                  <a:rPr lang="en-GB" spc="-30" dirty="0">
                    <a:solidFill>
                      <a:prstClr val="black"/>
                    </a:solidFill>
                    <a:latin typeface="Times New Roman"/>
                    <a:cs typeface="Times New Roman"/>
                  </a:rPr>
                  <a:t> </a:t>
                </a:r>
                <a:r>
                  <a:rPr lang="en-GB" i="1" spc="-80" dirty="0" err="1">
                    <a:solidFill>
                      <a:prstClr val="black"/>
                    </a:solidFill>
                    <a:latin typeface="Times New Roman"/>
                    <a:cs typeface="Times New Roman"/>
                  </a:rPr>
                  <a:t>close</a:t>
                </a:r>
                <a:r>
                  <a:rPr lang="en-GB" sz="5800" spc="-120" baseline="-4993" dirty="0" err="1">
                    <a:solidFill>
                      <a:prstClr val="black"/>
                    </a:solidFill>
                    <a:latin typeface="Symbol"/>
                    <a:cs typeface="Symbol"/>
                  </a:rPr>
                  <a:t></a:t>
                </a:r>
                <a:r>
                  <a:rPr lang="en-GB" i="1" spc="-80" dirty="0" err="1">
                    <a:solidFill>
                      <a:prstClr val="black"/>
                    </a:solidFill>
                    <a:latin typeface="Times New Roman"/>
                    <a:cs typeface="Times New Roman"/>
                  </a:rPr>
                  <a:t>open</a:t>
                </a:r>
                <a:r>
                  <a:rPr lang="en-GB" sz="5200" spc="-120" baseline="-4115" dirty="0">
                    <a:solidFill>
                      <a:prstClr val="black"/>
                    </a:solidFill>
                    <a:latin typeface="Symbol"/>
                    <a:cs typeface="Symbol"/>
                  </a:rPr>
                  <a:t></a:t>
                </a:r>
                <a:r>
                  <a:rPr lang="en-GB" sz="5200" spc="-502" baseline="-4115" dirty="0">
                    <a:solidFill>
                      <a:prstClr val="black"/>
                    </a:solidFill>
                    <a:latin typeface="Times New Roman"/>
                    <a:cs typeface="Times New Roman"/>
                  </a:rPr>
                  <a:t> </a:t>
                </a:r>
                <a:r>
                  <a:rPr lang="en-GB" i="1" spc="-5" dirty="0">
                    <a:solidFill>
                      <a:prstClr val="black"/>
                    </a:solidFill>
                    <a:latin typeface="Times New Roman"/>
                    <a:cs typeface="Times New Roman"/>
                  </a:rPr>
                  <a:t>f</a:t>
                </a:r>
                <a:r>
                  <a:rPr lang="en-GB" i="1" spc="-85" dirty="0">
                    <a:solidFill>
                      <a:prstClr val="black"/>
                    </a:solidFill>
                    <a:latin typeface="Times New Roman"/>
                    <a:cs typeface="Times New Roman"/>
                  </a:rPr>
                  <a:t> </a:t>
                </a:r>
                <a:r>
                  <a:rPr lang="en-GB" spc="-15" dirty="0">
                    <a:solidFill>
                      <a:prstClr val="black"/>
                    </a:solidFill>
                    <a:latin typeface="Times New Roman"/>
                    <a:cs typeface="Times New Roman"/>
                  </a:rPr>
                  <a:t>,</a:t>
                </a:r>
                <a:r>
                  <a:rPr lang="en-GB" i="1" spc="-15" dirty="0">
                    <a:solidFill>
                      <a:prstClr val="black"/>
                    </a:solidFill>
                    <a:latin typeface="Times New Roman"/>
                    <a:cs typeface="Times New Roman"/>
                  </a:rPr>
                  <a:t>W</a:t>
                </a:r>
                <a:r>
                  <a:rPr lang="en-GB" i="1" spc="-175" dirty="0">
                    <a:solidFill>
                      <a:prstClr val="black"/>
                    </a:solidFill>
                    <a:latin typeface="Times New Roman"/>
                    <a:cs typeface="Times New Roman"/>
                  </a:rPr>
                  <a:t> </a:t>
                </a:r>
                <a:r>
                  <a:rPr lang="en-GB" sz="5200" spc="-195" baseline="-4115" dirty="0">
                    <a:solidFill>
                      <a:prstClr val="black"/>
                    </a:solidFill>
                    <a:latin typeface="Symbol"/>
                    <a:cs typeface="Symbol"/>
                  </a:rPr>
                  <a:t></a:t>
                </a:r>
                <a:r>
                  <a:rPr lang="en-GB" spc="-130" dirty="0">
                    <a:solidFill>
                      <a:prstClr val="black"/>
                    </a:solidFill>
                    <a:latin typeface="Times New Roman"/>
                    <a:cs typeface="Times New Roman"/>
                  </a:rPr>
                  <a:t>,</a:t>
                </a:r>
                <a:r>
                  <a:rPr lang="en-GB" i="1" spc="-130" dirty="0">
                    <a:solidFill>
                      <a:prstClr val="black"/>
                    </a:solidFill>
                    <a:latin typeface="Times New Roman"/>
                    <a:cs typeface="Times New Roman"/>
                  </a:rPr>
                  <a:t>W</a:t>
                </a:r>
                <a:r>
                  <a:rPr lang="en-GB" i="1" spc="-175" dirty="0">
                    <a:solidFill>
                      <a:prstClr val="black"/>
                    </a:solidFill>
                    <a:latin typeface="Times New Roman"/>
                    <a:cs typeface="Times New Roman"/>
                  </a:rPr>
                  <a:t> </a:t>
                </a:r>
                <a:r>
                  <a:rPr lang="en-GB" sz="5800" spc="-952" baseline="-4993" dirty="0">
                    <a:solidFill>
                      <a:prstClr val="black"/>
                    </a:solidFill>
                    <a:latin typeface="Symbol"/>
                    <a:cs typeface="Symbol"/>
                  </a:rPr>
                  <a:t></a:t>
                </a:r>
                <a:endParaRPr lang="en-GB" sz="5800" baseline="-4993" dirty="0">
                  <a:solidFill>
                    <a:prstClr val="black"/>
                  </a:solidFill>
                  <a:latin typeface="Symbol"/>
                  <a:cs typeface="Symbol"/>
                </a:endParaRPr>
              </a:p>
              <a:p>
                <a:pPr marR="139065" lvl="2">
                  <a:lnSpc>
                    <a:spcPts val="2500"/>
                  </a:lnSpc>
                  <a:spcBef>
                    <a:spcPts val="1000"/>
                  </a:spcBef>
                </a:pPr>
                <a:r>
                  <a:rPr lang="en-GB" i="1" spc="-10" dirty="0">
                    <a:solidFill>
                      <a:prstClr val="black"/>
                    </a:solidFill>
                    <a:latin typeface="Times New Roman"/>
                    <a:cs typeface="Times New Roman"/>
                  </a:rPr>
                  <a:t>open</a:t>
                </a:r>
                <a:r>
                  <a:rPr lang="en-GB" i="1" spc="-240" dirty="0">
                    <a:solidFill>
                      <a:prstClr val="black"/>
                    </a:solidFill>
                    <a:latin typeface="Times New Roman"/>
                    <a:cs typeface="Times New Roman"/>
                  </a:rPr>
                  <a:t> </a:t>
                </a:r>
                <a:r>
                  <a:rPr lang="en-GB" spc="-5" dirty="0">
                    <a:solidFill>
                      <a:prstClr val="black"/>
                    </a:solidFill>
                    <a:latin typeface="Symbol"/>
                    <a:cs typeface="Symbol"/>
                  </a:rPr>
                  <a:t></a:t>
                </a:r>
                <a:r>
                  <a:rPr lang="en-GB" spc="-155" dirty="0">
                    <a:solidFill>
                      <a:prstClr val="black"/>
                    </a:solidFill>
                    <a:latin typeface="Times New Roman"/>
                    <a:cs typeface="Times New Roman"/>
                  </a:rPr>
                  <a:t> </a:t>
                </a:r>
                <a:r>
                  <a:rPr lang="en-GB" i="1" spc="-80" dirty="0">
                    <a:solidFill>
                      <a:prstClr val="black"/>
                    </a:solidFill>
                    <a:latin typeface="Times New Roman"/>
                    <a:cs typeface="Times New Roman"/>
                  </a:rPr>
                  <a:t>close</a:t>
                </a:r>
                <a:r>
                  <a:rPr lang="en-GB" sz="5200" spc="-120" baseline="-4115" dirty="0">
                    <a:solidFill>
                      <a:prstClr val="black"/>
                    </a:solidFill>
                    <a:latin typeface="Symbol"/>
                    <a:cs typeface="Symbol"/>
                  </a:rPr>
                  <a:t></a:t>
                </a:r>
                <a:r>
                  <a:rPr lang="en-GB" sz="5200" spc="-502" baseline="-4115" dirty="0">
                    <a:solidFill>
                      <a:prstClr val="black"/>
                    </a:solidFill>
                    <a:latin typeface="Times New Roman"/>
                    <a:cs typeface="Times New Roman"/>
                  </a:rPr>
                  <a:t> </a:t>
                </a:r>
                <a:r>
                  <a:rPr lang="en-GB" i="1" spc="-5" dirty="0">
                    <a:solidFill>
                      <a:prstClr val="black"/>
                    </a:solidFill>
                    <a:latin typeface="Times New Roman"/>
                    <a:cs typeface="Times New Roman"/>
                  </a:rPr>
                  <a:t>f</a:t>
                </a:r>
                <a:r>
                  <a:rPr lang="en-GB" i="1" spc="-85" dirty="0">
                    <a:solidFill>
                      <a:prstClr val="black"/>
                    </a:solidFill>
                    <a:latin typeface="Times New Roman"/>
                    <a:cs typeface="Times New Roman"/>
                  </a:rPr>
                  <a:t> </a:t>
                </a:r>
                <a:r>
                  <a:rPr lang="en-GB" spc="-15" dirty="0">
                    <a:solidFill>
                      <a:prstClr val="black"/>
                    </a:solidFill>
                    <a:latin typeface="Times New Roman"/>
                    <a:cs typeface="Times New Roman"/>
                  </a:rPr>
                  <a:t>,</a:t>
                </a:r>
                <a:r>
                  <a:rPr lang="en-GB" i="1" spc="-15" dirty="0">
                    <a:solidFill>
                      <a:prstClr val="black"/>
                    </a:solidFill>
                    <a:latin typeface="Times New Roman"/>
                    <a:cs typeface="Times New Roman"/>
                  </a:rPr>
                  <a:t>W</a:t>
                </a:r>
                <a:r>
                  <a:rPr lang="en-GB" i="1" spc="-175" dirty="0">
                    <a:solidFill>
                      <a:prstClr val="black"/>
                    </a:solidFill>
                    <a:latin typeface="Times New Roman"/>
                    <a:cs typeface="Times New Roman"/>
                  </a:rPr>
                  <a:t> </a:t>
                </a:r>
                <a:r>
                  <a:rPr lang="en-GB" sz="5200" spc="-757" baseline="-4115" dirty="0">
                    <a:solidFill>
                      <a:prstClr val="black"/>
                    </a:solidFill>
                    <a:latin typeface="Symbol"/>
                    <a:cs typeface="Symbol"/>
                  </a:rPr>
                  <a:t></a:t>
                </a:r>
                <a:r>
                  <a:rPr lang="en-GB" sz="5200" spc="-817" baseline="-4115" dirty="0">
                    <a:solidFill>
                      <a:prstClr val="black"/>
                    </a:solidFill>
                    <a:latin typeface="Times New Roman"/>
                    <a:cs typeface="Times New Roman"/>
                  </a:rPr>
                  <a:t> </a:t>
                </a:r>
                <a:r>
                  <a:rPr lang="en-GB" spc="-5" dirty="0">
                    <a:solidFill>
                      <a:prstClr val="black"/>
                    </a:solidFill>
                    <a:latin typeface="Symbol"/>
                    <a:cs typeface="Symbol"/>
                  </a:rPr>
                  <a:t></a:t>
                </a:r>
                <a:r>
                  <a:rPr lang="en-GB" spc="-25" dirty="0">
                    <a:solidFill>
                      <a:prstClr val="black"/>
                    </a:solidFill>
                    <a:latin typeface="Times New Roman"/>
                    <a:cs typeface="Times New Roman"/>
                  </a:rPr>
                  <a:t> </a:t>
                </a:r>
                <a:r>
                  <a:rPr lang="en-GB" i="1" spc="-80" dirty="0" err="1">
                    <a:solidFill>
                      <a:prstClr val="black"/>
                    </a:solidFill>
                    <a:latin typeface="Times New Roman"/>
                    <a:cs typeface="Times New Roman"/>
                  </a:rPr>
                  <a:t>open</a:t>
                </a:r>
                <a:r>
                  <a:rPr lang="en-GB" sz="5800" spc="-120" baseline="-4993" dirty="0" err="1">
                    <a:solidFill>
                      <a:prstClr val="black"/>
                    </a:solidFill>
                    <a:latin typeface="Symbol"/>
                    <a:cs typeface="Symbol"/>
                  </a:rPr>
                  <a:t></a:t>
                </a:r>
                <a:r>
                  <a:rPr lang="en-GB" i="1" spc="-80" dirty="0" err="1">
                    <a:solidFill>
                      <a:prstClr val="black"/>
                    </a:solidFill>
                    <a:latin typeface="Times New Roman"/>
                    <a:cs typeface="Times New Roman"/>
                  </a:rPr>
                  <a:t>close</a:t>
                </a:r>
                <a:r>
                  <a:rPr lang="en-GB" sz="5200" spc="-120" baseline="-4115" dirty="0">
                    <a:solidFill>
                      <a:prstClr val="black"/>
                    </a:solidFill>
                    <a:latin typeface="Symbol"/>
                    <a:cs typeface="Symbol"/>
                  </a:rPr>
                  <a:t></a:t>
                </a:r>
                <a:r>
                  <a:rPr lang="en-GB" sz="5200" spc="-502" baseline="-4115" dirty="0">
                    <a:solidFill>
                      <a:prstClr val="black"/>
                    </a:solidFill>
                    <a:latin typeface="Times New Roman"/>
                    <a:cs typeface="Times New Roman"/>
                  </a:rPr>
                  <a:t> </a:t>
                </a:r>
                <a:r>
                  <a:rPr lang="en-GB" i="1" spc="-5" dirty="0">
                    <a:solidFill>
                      <a:prstClr val="black"/>
                    </a:solidFill>
                    <a:latin typeface="Times New Roman"/>
                    <a:cs typeface="Times New Roman"/>
                  </a:rPr>
                  <a:t>f</a:t>
                </a:r>
                <a:r>
                  <a:rPr lang="en-GB" i="1" spc="-85" dirty="0">
                    <a:solidFill>
                      <a:prstClr val="black"/>
                    </a:solidFill>
                    <a:latin typeface="Times New Roman"/>
                    <a:cs typeface="Times New Roman"/>
                  </a:rPr>
                  <a:t> </a:t>
                </a:r>
                <a:r>
                  <a:rPr lang="en-GB" spc="-15" dirty="0">
                    <a:solidFill>
                      <a:prstClr val="black"/>
                    </a:solidFill>
                    <a:latin typeface="Times New Roman"/>
                    <a:cs typeface="Times New Roman"/>
                  </a:rPr>
                  <a:t>,</a:t>
                </a:r>
                <a:r>
                  <a:rPr lang="en-GB" i="1" spc="-15" dirty="0">
                    <a:solidFill>
                      <a:prstClr val="black"/>
                    </a:solidFill>
                    <a:latin typeface="Times New Roman"/>
                    <a:cs typeface="Times New Roman"/>
                  </a:rPr>
                  <a:t>W</a:t>
                </a:r>
                <a:r>
                  <a:rPr lang="en-GB" i="1" spc="-175" dirty="0">
                    <a:solidFill>
                      <a:prstClr val="black"/>
                    </a:solidFill>
                    <a:latin typeface="Times New Roman"/>
                    <a:cs typeface="Times New Roman"/>
                  </a:rPr>
                  <a:t> </a:t>
                </a:r>
                <a:r>
                  <a:rPr lang="en-GB" sz="5200" spc="-195" baseline="-4115" dirty="0">
                    <a:solidFill>
                      <a:prstClr val="black"/>
                    </a:solidFill>
                    <a:latin typeface="Symbol"/>
                    <a:cs typeface="Symbol"/>
                  </a:rPr>
                  <a:t></a:t>
                </a:r>
                <a:r>
                  <a:rPr lang="en-GB" spc="-130" dirty="0">
                    <a:solidFill>
                      <a:prstClr val="black"/>
                    </a:solidFill>
                    <a:latin typeface="Times New Roman"/>
                    <a:cs typeface="Times New Roman"/>
                  </a:rPr>
                  <a:t>,</a:t>
                </a:r>
                <a:r>
                  <a:rPr lang="en-GB" i="1" spc="-130" dirty="0">
                    <a:solidFill>
                      <a:prstClr val="black"/>
                    </a:solidFill>
                    <a:latin typeface="Times New Roman"/>
                    <a:cs typeface="Times New Roman"/>
                  </a:rPr>
                  <a:t>W</a:t>
                </a:r>
                <a:r>
                  <a:rPr lang="en-GB" i="1" spc="-175" dirty="0">
                    <a:solidFill>
                      <a:prstClr val="black"/>
                    </a:solidFill>
                    <a:latin typeface="Times New Roman"/>
                    <a:cs typeface="Times New Roman"/>
                  </a:rPr>
                  <a:t> </a:t>
                </a:r>
                <a:r>
                  <a:rPr lang="en-GB" sz="5800" spc="-952" baseline="-4993" dirty="0" smtClean="0">
                    <a:solidFill>
                      <a:prstClr val="black"/>
                    </a:solidFill>
                    <a:latin typeface="Symbol"/>
                    <a:cs typeface="Symbol"/>
                  </a:rPr>
                  <a:t></a:t>
                </a:r>
                <a:endParaRPr lang="en-GB" sz="5800" baseline="-4993" dirty="0" smtClean="0">
                  <a:solidFill>
                    <a:prstClr val="black"/>
                  </a:solidFill>
                  <a:latin typeface="Symbol"/>
                  <a:cs typeface="Symbol"/>
                </a:endParaRPr>
              </a:p>
              <a:p>
                <a:pPr marR="139065" lvl="2">
                  <a:lnSpc>
                    <a:spcPts val="2500"/>
                  </a:lnSpc>
                </a:pPr>
                <a:r>
                  <a:rPr lang="en-GB" sz="1800" i="1" spc="-5" dirty="0" smtClean="0">
                    <a:solidFill>
                      <a:prstClr val="black"/>
                    </a:solidFill>
                    <a:latin typeface="Times New Roman"/>
                    <a:cs typeface="Times New Roman"/>
                  </a:rPr>
                  <a:t>close-open </a:t>
                </a:r>
                <a:r>
                  <a:rPr lang="en-GB" spc="-5" dirty="0">
                    <a:solidFill>
                      <a:prstClr val="black"/>
                    </a:solidFill>
                    <a:latin typeface="Arial"/>
                    <a:cs typeface="Arial"/>
                  </a:rPr>
                  <a:t>and </a:t>
                </a:r>
                <a:r>
                  <a:rPr lang="en-GB" sz="1800" i="1" spc="-5" dirty="0">
                    <a:solidFill>
                      <a:prstClr val="black"/>
                    </a:solidFill>
                    <a:latin typeface="Times New Roman"/>
                    <a:cs typeface="Times New Roman"/>
                  </a:rPr>
                  <a:t>open-close </a:t>
                </a:r>
                <a:r>
                  <a:rPr lang="en-GB" spc="-5" dirty="0">
                    <a:solidFill>
                      <a:prstClr val="black"/>
                    </a:solidFill>
                    <a:latin typeface="Arial"/>
                    <a:cs typeface="Arial"/>
                  </a:rPr>
                  <a:t>are duals, but not inverses of each other.</a:t>
                </a:r>
                <a:endParaRPr lang="en-GB" sz="2000" dirty="0">
                  <a:solidFill>
                    <a:prstClr val="black"/>
                  </a:solidFill>
                  <a:latin typeface="Arial"/>
                  <a:cs typeface="Arial"/>
                </a:endParaRPr>
              </a:p>
              <a:p>
                <a:pPr lvl="2"/>
                <a:endParaRPr lang="en-US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745" t="-1415" b="-487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57265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D71A170D-B8A5-4763-ADA3-273A8CD854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879" y="285549"/>
            <a:ext cx="6002436" cy="4413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600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2230" y="1156344"/>
            <a:ext cx="2129285" cy="17699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76050" y="1156279"/>
            <a:ext cx="2129428" cy="177005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9049" rIns="0" bIns="0" rtlCol="0">
            <a:spAutoFit/>
          </a:bodyPr>
          <a:lstStyle/>
          <a:p>
            <a:pPr marL="9525">
              <a:spcBef>
                <a:spcPts val="71"/>
              </a:spcBef>
            </a:pPr>
            <a:r>
              <a:rPr spc="-4" dirty="0"/>
              <a:t>Small hole removal by</a:t>
            </a:r>
            <a:r>
              <a:rPr spc="-15" dirty="0"/>
              <a:t> </a:t>
            </a:r>
            <a:r>
              <a:rPr spc="-8" dirty="0"/>
              <a:t>closing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object 6"/>
          <p:cNvSpPr txBox="1"/>
          <p:nvPr/>
        </p:nvSpPr>
        <p:spPr>
          <a:xfrm>
            <a:off x="320391" y="3218686"/>
            <a:ext cx="1580198" cy="563135"/>
          </a:xfrm>
          <a:prstGeom prst="rect">
            <a:avLst/>
          </a:prstGeom>
        </p:spPr>
        <p:txBody>
          <a:bodyPr vert="horz" wrap="square" lIns="0" tIns="9049" rIns="0" bIns="0" rtlCol="0">
            <a:spAutoFit/>
          </a:bodyPr>
          <a:lstStyle/>
          <a:p>
            <a:pPr marL="9525">
              <a:spcBef>
                <a:spcPts val="71"/>
              </a:spcBef>
            </a:pPr>
            <a:r>
              <a:rPr spc="-4" dirty="0">
                <a:solidFill>
                  <a:prstClr val="black"/>
                </a:solidFill>
                <a:latin typeface="Arial"/>
                <a:cs typeface="Arial"/>
              </a:rPr>
              <a:t>Original binary</a:t>
            </a:r>
            <a:r>
              <a:rPr spc="-26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pc="-4" dirty="0">
                <a:solidFill>
                  <a:prstClr val="black"/>
                </a:solidFill>
                <a:latin typeface="Arial"/>
                <a:cs typeface="Arial"/>
              </a:rPr>
              <a:t>mask</a:t>
            </a:r>
            <a:endParaRPr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879236" y="3218686"/>
            <a:ext cx="1104900" cy="563135"/>
          </a:xfrm>
          <a:prstGeom prst="rect">
            <a:avLst/>
          </a:prstGeom>
        </p:spPr>
        <p:txBody>
          <a:bodyPr vert="horz" wrap="square" lIns="0" tIns="9049" rIns="0" bIns="0" rtlCol="0">
            <a:spAutoFit/>
          </a:bodyPr>
          <a:lstStyle/>
          <a:p>
            <a:pPr marL="9525">
              <a:spcBef>
                <a:spcPts val="71"/>
              </a:spcBef>
            </a:pPr>
            <a:r>
              <a:rPr spc="-4" dirty="0">
                <a:solidFill>
                  <a:prstClr val="black"/>
                </a:solidFill>
                <a:latin typeface="Arial"/>
                <a:cs typeface="Arial"/>
              </a:rPr>
              <a:t>Dilation</a:t>
            </a:r>
            <a:r>
              <a:rPr spc="-38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pc="-4" dirty="0">
                <a:solidFill>
                  <a:prstClr val="black"/>
                </a:solidFill>
                <a:latin typeface="Arial"/>
                <a:cs typeface="Arial"/>
              </a:rPr>
              <a:t>10x10</a:t>
            </a:r>
            <a:endParaRPr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171018" y="3218686"/>
            <a:ext cx="1104900" cy="563135"/>
          </a:xfrm>
          <a:prstGeom prst="rect">
            <a:avLst/>
          </a:prstGeom>
        </p:spPr>
        <p:txBody>
          <a:bodyPr vert="horz" wrap="square" lIns="0" tIns="9049" rIns="0" bIns="0" rtlCol="0">
            <a:spAutoFit/>
          </a:bodyPr>
          <a:lstStyle/>
          <a:p>
            <a:pPr marL="9525">
              <a:spcBef>
                <a:spcPts val="71"/>
              </a:spcBef>
            </a:pPr>
            <a:r>
              <a:rPr spc="-4" dirty="0">
                <a:solidFill>
                  <a:prstClr val="black"/>
                </a:solidFill>
                <a:latin typeface="Arial"/>
                <a:cs typeface="Arial"/>
              </a:rPr>
              <a:t>Closing</a:t>
            </a:r>
            <a:r>
              <a:rPr spc="-38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pc="-4" dirty="0">
                <a:solidFill>
                  <a:prstClr val="black"/>
                </a:solidFill>
                <a:latin typeface="Arial"/>
                <a:cs typeface="Arial"/>
              </a:rPr>
              <a:t>10x10</a:t>
            </a:r>
            <a:endParaRPr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875049" y="3218686"/>
            <a:ext cx="2044065" cy="563135"/>
          </a:xfrm>
          <a:prstGeom prst="rect">
            <a:avLst/>
          </a:prstGeom>
        </p:spPr>
        <p:txBody>
          <a:bodyPr vert="horz" wrap="square" lIns="0" tIns="9049" rIns="0" bIns="0" rtlCol="0">
            <a:spAutoFit/>
          </a:bodyPr>
          <a:lstStyle/>
          <a:p>
            <a:pPr marL="9525">
              <a:spcBef>
                <a:spcPts val="71"/>
              </a:spcBef>
            </a:pPr>
            <a:r>
              <a:rPr spc="-4" dirty="0">
                <a:solidFill>
                  <a:prstClr val="black"/>
                </a:solidFill>
                <a:latin typeface="Arial"/>
                <a:cs typeface="Arial"/>
              </a:rPr>
              <a:t>Difference to original</a:t>
            </a:r>
            <a:r>
              <a:rPr spc="-38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pc="-4" dirty="0">
                <a:solidFill>
                  <a:prstClr val="black"/>
                </a:solidFill>
                <a:latin typeface="Arial"/>
                <a:cs typeface="Arial"/>
              </a:rPr>
              <a:t>mask</a:t>
            </a:r>
            <a:endParaRPr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848733" y="1156279"/>
            <a:ext cx="2129428" cy="177005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610005" y="1151877"/>
            <a:ext cx="2134190" cy="177402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74321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smtClean="0">
                <a:solidFill>
                  <a:srgbClr val="FF0000"/>
                </a:solidFill>
              </a:rPr>
              <a:t>Ex. 7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2726" y="815578"/>
            <a:ext cx="8756613" cy="3880247"/>
          </a:xfrm>
        </p:spPr>
        <p:txBody>
          <a:bodyPr/>
          <a:lstStyle/>
          <a:p>
            <a:r>
              <a:rPr lang="en-US" dirty="0" smtClean="0"/>
              <a:t>Apply the opening into </a:t>
            </a:r>
            <a:r>
              <a:rPr lang="en-US" dirty="0"/>
              <a:t>the following </a:t>
            </a:r>
            <a:r>
              <a:rPr lang="en-US" dirty="0" smtClean="0"/>
              <a:t>image: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224169" y="1242118"/>
                <a:ext cx="177946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 smtClean="0"/>
                  <a:t>Input image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/>
                      </a:rPr>
                      <m:t>9</m:t>
                    </m:r>
                    <m:r>
                      <a:rPr lang="en-US" sz="1600" b="0" i="1" smtClean="0">
                        <a:latin typeface="Cambria Math"/>
                        <a:ea typeface="Cambria Math"/>
                      </a:rPr>
                      <m:t>×9</m:t>
                    </m:r>
                  </m:oMath>
                </a14:m>
                <a:endParaRPr lang="en-GB" sz="16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4169" y="1242118"/>
                <a:ext cx="1779461" cy="338554"/>
              </a:xfrm>
              <a:prstGeom prst="rect">
                <a:avLst/>
              </a:prstGeom>
              <a:blipFill rotWithShape="1">
                <a:blip r:embed="rId2"/>
                <a:stretch>
                  <a:fillRect l="-2055" t="-5455" b="-2363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ight Arrow 4"/>
          <p:cNvSpPr/>
          <p:nvPr/>
        </p:nvSpPr>
        <p:spPr>
          <a:xfrm>
            <a:off x="4228209" y="3016749"/>
            <a:ext cx="640080" cy="130353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5905921" y="1242118"/>
                <a:ext cx="193976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 smtClean="0"/>
                  <a:t>Output image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/>
                      </a:rPr>
                      <m:t>9</m:t>
                    </m:r>
                    <m:r>
                      <a:rPr lang="en-US" sz="1600" b="0" i="1" smtClean="0">
                        <a:latin typeface="Cambria Math"/>
                        <a:ea typeface="Cambria Math"/>
                      </a:rPr>
                      <m:t>×9</m:t>
                    </m:r>
                  </m:oMath>
                </a14:m>
                <a:endParaRPr lang="en-GB" sz="16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5921" y="1242118"/>
                <a:ext cx="1939762" cy="338554"/>
              </a:xfrm>
              <a:prstGeom prst="rect">
                <a:avLst/>
              </a:prstGeom>
              <a:blipFill rotWithShape="1">
                <a:blip r:embed="rId3"/>
                <a:stretch>
                  <a:fillRect l="-1887" t="-5455" b="-2363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6533335"/>
              </p:ext>
            </p:extLst>
          </p:nvPr>
        </p:nvGraphicFramePr>
        <p:xfrm>
          <a:off x="467979" y="1645920"/>
          <a:ext cx="3291840" cy="2880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5760"/>
                <a:gridCol w="365760"/>
                <a:gridCol w="365760"/>
                <a:gridCol w="365760"/>
                <a:gridCol w="365760"/>
                <a:gridCol w="365760"/>
                <a:gridCol w="365760"/>
                <a:gridCol w="365760"/>
                <a:gridCol w="365760"/>
              </a:tblGrid>
              <a:tr h="3200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00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00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00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00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00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0040"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00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00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3965397" y="1677954"/>
                <a:ext cx="1165704" cy="12359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 smtClean="0"/>
                  <a:t>Kernel (S):</a:t>
                </a:r>
              </a:p>
              <a:p>
                <a:endParaRPr lang="en-US" sz="160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3"/>
                                <m:mcJc m:val="center"/>
                              </m:mcPr>
                            </m:mc>
                          </m:mcs>
                          <m:ctrlPr>
                            <a:rPr lang="en-US" sz="1600" i="1" smtClean="0">
                              <a:latin typeface="Cambria Math"/>
                            </a:rPr>
                          </m:ctrlPr>
                        </m:mPr>
                        <m:mr>
                          <m:e>
                            <m:r>
                              <a:rPr lang="en-US" sz="1600" b="0" i="1" smtClean="0">
                                <a:latin typeface="Cambria Math"/>
                              </a:rPr>
                              <m:t>0</m:t>
                            </m:r>
                          </m:e>
                          <m:e>
                            <m:r>
                              <a:rPr lang="en-US" sz="1600" b="0" i="1" smtClean="0">
                                <a:latin typeface="Cambria Math"/>
                              </a:rPr>
                              <m:t>1</m:t>
                            </m:r>
                          </m:e>
                          <m:e>
                            <m:r>
                              <a:rPr lang="en-US" sz="1600" b="0" i="1" smtClean="0">
                                <a:latin typeface="Cambria Math"/>
                              </a:rPr>
                              <m:t>0</m:t>
                            </m:r>
                          </m:e>
                        </m:mr>
                        <m:mr>
                          <m:e>
                            <m:r>
                              <a:rPr lang="en-US" sz="1600" b="0" i="1" smtClean="0">
                                <a:latin typeface="Cambria Math"/>
                              </a:rPr>
                              <m:t>1</m:t>
                            </m:r>
                          </m:e>
                          <m:e>
                            <m:r>
                              <a:rPr lang="en-US" sz="1600" b="1" i="1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𝟏</m:t>
                            </m:r>
                          </m:e>
                          <m:e>
                            <m:r>
                              <a:rPr lang="en-US" sz="1600" b="0" i="1" smtClean="0">
                                <a:latin typeface="Cambria Math"/>
                              </a:rPr>
                              <m:t>1</m:t>
                            </m:r>
                          </m:e>
                        </m:mr>
                        <m:mr>
                          <m:e>
                            <m:r>
                              <a:rPr lang="en-US" sz="1600" b="0" i="1" smtClean="0">
                                <a:latin typeface="Cambria Math"/>
                              </a:rPr>
                              <m:t>0</m:t>
                            </m:r>
                          </m:e>
                          <m:e>
                            <m:r>
                              <a:rPr lang="en-US" sz="1600" b="0" i="1" smtClean="0">
                                <a:latin typeface="Cambria Math"/>
                              </a:rPr>
                              <m:t>1</m:t>
                            </m:r>
                          </m:e>
                          <m:e>
                            <m:r>
                              <a:rPr lang="en-US" sz="1600" b="0" i="1" smtClean="0">
                                <a:latin typeface="Cambria Math"/>
                              </a:rPr>
                              <m:t>0</m:t>
                            </m:r>
                          </m:e>
                        </m:mr>
                      </m:m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5397" y="1677954"/>
                <a:ext cx="1165704" cy="1235979"/>
              </a:xfrm>
              <a:prstGeom prst="rect">
                <a:avLst/>
              </a:prstGeom>
              <a:blipFill rotWithShape="1">
                <a:blip r:embed="rId4"/>
                <a:stretch>
                  <a:fillRect l="-2604" t="-1478" r="-104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6072599"/>
              </p:ext>
            </p:extLst>
          </p:nvPr>
        </p:nvGraphicFramePr>
        <p:xfrm>
          <a:off x="5346833" y="1645920"/>
          <a:ext cx="3291840" cy="2880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5760"/>
                <a:gridCol w="365760"/>
                <a:gridCol w="365760"/>
                <a:gridCol w="365760"/>
                <a:gridCol w="365760"/>
                <a:gridCol w="365760"/>
                <a:gridCol w="365760"/>
                <a:gridCol w="365760"/>
                <a:gridCol w="365760"/>
              </a:tblGrid>
              <a:tr h="320040"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20040"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20040"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20040"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20040"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20040"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20040"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20040"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20040"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33322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smtClean="0">
                <a:solidFill>
                  <a:srgbClr val="FF0000"/>
                </a:solidFill>
              </a:rPr>
              <a:t>Ex. 8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2726" y="815578"/>
            <a:ext cx="8756613" cy="3880247"/>
          </a:xfrm>
        </p:spPr>
        <p:txBody>
          <a:bodyPr/>
          <a:lstStyle/>
          <a:p>
            <a:r>
              <a:rPr lang="en-US" dirty="0" smtClean="0"/>
              <a:t>Apply the closing into </a:t>
            </a:r>
            <a:r>
              <a:rPr lang="en-US" dirty="0"/>
              <a:t>the following </a:t>
            </a:r>
            <a:r>
              <a:rPr lang="en-US" dirty="0" smtClean="0"/>
              <a:t>image: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224169" y="1242118"/>
                <a:ext cx="177946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 smtClean="0"/>
                  <a:t>Input image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/>
                      </a:rPr>
                      <m:t>9</m:t>
                    </m:r>
                    <m:r>
                      <a:rPr lang="en-US" sz="1600" b="0" i="1" smtClean="0">
                        <a:latin typeface="Cambria Math"/>
                        <a:ea typeface="Cambria Math"/>
                      </a:rPr>
                      <m:t>×9</m:t>
                    </m:r>
                  </m:oMath>
                </a14:m>
                <a:endParaRPr lang="en-GB" sz="16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4169" y="1242118"/>
                <a:ext cx="1779461" cy="338554"/>
              </a:xfrm>
              <a:prstGeom prst="rect">
                <a:avLst/>
              </a:prstGeom>
              <a:blipFill rotWithShape="1">
                <a:blip r:embed="rId2"/>
                <a:stretch>
                  <a:fillRect l="-2055" t="-5455" b="-2363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ight Arrow 4"/>
          <p:cNvSpPr/>
          <p:nvPr/>
        </p:nvSpPr>
        <p:spPr>
          <a:xfrm>
            <a:off x="4228209" y="3016749"/>
            <a:ext cx="640080" cy="130353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5905921" y="1242118"/>
                <a:ext cx="193976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 smtClean="0"/>
                  <a:t>Output image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/>
                      </a:rPr>
                      <m:t>9</m:t>
                    </m:r>
                    <m:r>
                      <a:rPr lang="en-US" sz="1600" b="0" i="1" smtClean="0">
                        <a:latin typeface="Cambria Math"/>
                        <a:ea typeface="Cambria Math"/>
                      </a:rPr>
                      <m:t>×9</m:t>
                    </m:r>
                  </m:oMath>
                </a14:m>
                <a:endParaRPr lang="en-GB" sz="16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5921" y="1242118"/>
                <a:ext cx="1939762" cy="338554"/>
              </a:xfrm>
              <a:prstGeom prst="rect">
                <a:avLst/>
              </a:prstGeom>
              <a:blipFill rotWithShape="1">
                <a:blip r:embed="rId3"/>
                <a:stretch>
                  <a:fillRect l="-1887" t="-5455" b="-2363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8194453"/>
              </p:ext>
            </p:extLst>
          </p:nvPr>
        </p:nvGraphicFramePr>
        <p:xfrm>
          <a:off x="467979" y="1645920"/>
          <a:ext cx="3291840" cy="2880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5760"/>
                <a:gridCol w="365760"/>
                <a:gridCol w="365760"/>
                <a:gridCol w="365760"/>
                <a:gridCol w="365760"/>
                <a:gridCol w="365760"/>
                <a:gridCol w="365760"/>
                <a:gridCol w="365760"/>
                <a:gridCol w="365760"/>
              </a:tblGrid>
              <a:tr h="3200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00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00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00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00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00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0040"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00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00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3965397" y="1677954"/>
                <a:ext cx="1165704" cy="12359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 smtClean="0"/>
                  <a:t>Kernel (S):</a:t>
                </a:r>
              </a:p>
              <a:p>
                <a:endParaRPr lang="en-US" sz="160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3"/>
                                <m:mcJc m:val="center"/>
                              </m:mcPr>
                            </m:mc>
                          </m:mcs>
                          <m:ctrlPr>
                            <a:rPr lang="en-US" sz="1600" i="1" smtClean="0">
                              <a:latin typeface="Cambria Math"/>
                            </a:rPr>
                          </m:ctrlPr>
                        </m:mPr>
                        <m:mr>
                          <m:e>
                            <m:r>
                              <a:rPr lang="en-US" sz="1600" b="0" i="1" smtClean="0">
                                <a:latin typeface="Cambria Math"/>
                              </a:rPr>
                              <m:t>0</m:t>
                            </m:r>
                          </m:e>
                          <m:e>
                            <m:r>
                              <a:rPr lang="en-US" sz="1600" b="0" i="1" smtClean="0">
                                <a:latin typeface="Cambria Math"/>
                              </a:rPr>
                              <m:t>1</m:t>
                            </m:r>
                          </m:e>
                          <m:e>
                            <m:r>
                              <a:rPr lang="en-US" sz="1600" b="0" i="1" smtClean="0">
                                <a:latin typeface="Cambria Math"/>
                              </a:rPr>
                              <m:t>0</m:t>
                            </m:r>
                          </m:e>
                        </m:mr>
                        <m:mr>
                          <m:e>
                            <m:r>
                              <a:rPr lang="en-US" sz="1600" b="0" i="1" smtClean="0">
                                <a:latin typeface="Cambria Math"/>
                              </a:rPr>
                              <m:t>1</m:t>
                            </m:r>
                          </m:e>
                          <m:e>
                            <m:r>
                              <a:rPr lang="en-US" sz="1600" b="1" i="1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𝟏</m:t>
                            </m:r>
                          </m:e>
                          <m:e>
                            <m:r>
                              <a:rPr lang="en-US" sz="1600" b="0" i="1" smtClean="0">
                                <a:latin typeface="Cambria Math"/>
                              </a:rPr>
                              <m:t>1</m:t>
                            </m:r>
                          </m:e>
                        </m:mr>
                        <m:mr>
                          <m:e>
                            <m:r>
                              <a:rPr lang="en-US" sz="1600" b="0" i="1" smtClean="0">
                                <a:latin typeface="Cambria Math"/>
                              </a:rPr>
                              <m:t>0</m:t>
                            </m:r>
                          </m:e>
                          <m:e>
                            <m:r>
                              <a:rPr lang="en-US" sz="1600" b="0" i="1" smtClean="0">
                                <a:latin typeface="Cambria Math"/>
                              </a:rPr>
                              <m:t>1</m:t>
                            </m:r>
                          </m:e>
                          <m:e>
                            <m:r>
                              <a:rPr lang="en-US" sz="1600" b="0" i="1" smtClean="0">
                                <a:latin typeface="Cambria Math"/>
                              </a:rPr>
                              <m:t>0</m:t>
                            </m:r>
                          </m:e>
                        </m:mr>
                      </m:m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5397" y="1677954"/>
                <a:ext cx="1165704" cy="1235979"/>
              </a:xfrm>
              <a:prstGeom prst="rect">
                <a:avLst/>
              </a:prstGeom>
              <a:blipFill rotWithShape="1">
                <a:blip r:embed="rId4"/>
                <a:stretch>
                  <a:fillRect l="-2604" t="-1478" r="-104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6795877"/>
              </p:ext>
            </p:extLst>
          </p:nvPr>
        </p:nvGraphicFramePr>
        <p:xfrm>
          <a:off x="5346833" y="1645920"/>
          <a:ext cx="3291840" cy="2880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5760"/>
                <a:gridCol w="365760"/>
                <a:gridCol w="365760"/>
                <a:gridCol w="365760"/>
                <a:gridCol w="365760"/>
                <a:gridCol w="365760"/>
                <a:gridCol w="365760"/>
                <a:gridCol w="365760"/>
                <a:gridCol w="365760"/>
              </a:tblGrid>
              <a:tr h="320040"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20040"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20040"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20040"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20040"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20040"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20040"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20040"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20040"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34097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smtClean="0">
                <a:solidFill>
                  <a:srgbClr val="FF0000"/>
                </a:solidFill>
              </a:rPr>
              <a:t>Ex. 9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2726" y="815578"/>
            <a:ext cx="8756613" cy="3880247"/>
          </a:xfrm>
        </p:spPr>
        <p:txBody>
          <a:bodyPr/>
          <a:lstStyle/>
          <a:p>
            <a:r>
              <a:rPr lang="en-US" dirty="0" smtClean="0"/>
              <a:t>Apply the opening and then closing into </a:t>
            </a:r>
            <a:r>
              <a:rPr lang="en-US" dirty="0"/>
              <a:t>the following </a:t>
            </a:r>
            <a:r>
              <a:rPr lang="en-US" dirty="0" smtClean="0"/>
              <a:t>image: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224169" y="1242118"/>
                <a:ext cx="177946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 smtClean="0"/>
                  <a:t>Input image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/>
                      </a:rPr>
                      <m:t>9</m:t>
                    </m:r>
                    <m:r>
                      <a:rPr lang="en-US" sz="1600" b="0" i="1" smtClean="0">
                        <a:latin typeface="Cambria Math"/>
                        <a:ea typeface="Cambria Math"/>
                      </a:rPr>
                      <m:t>×9</m:t>
                    </m:r>
                  </m:oMath>
                </a14:m>
                <a:endParaRPr lang="en-GB" sz="16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4169" y="1242118"/>
                <a:ext cx="1779461" cy="338554"/>
              </a:xfrm>
              <a:prstGeom prst="rect">
                <a:avLst/>
              </a:prstGeom>
              <a:blipFill rotWithShape="1">
                <a:blip r:embed="rId2"/>
                <a:stretch>
                  <a:fillRect l="-2055" t="-5455" b="-2363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ight Arrow 4"/>
          <p:cNvSpPr/>
          <p:nvPr/>
        </p:nvSpPr>
        <p:spPr>
          <a:xfrm>
            <a:off x="4228209" y="3016749"/>
            <a:ext cx="640080" cy="130353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5905921" y="1242118"/>
                <a:ext cx="193976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 smtClean="0"/>
                  <a:t>Output image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/>
                      </a:rPr>
                      <m:t>9</m:t>
                    </m:r>
                    <m:r>
                      <a:rPr lang="en-US" sz="1600" b="0" i="1" smtClean="0">
                        <a:latin typeface="Cambria Math"/>
                        <a:ea typeface="Cambria Math"/>
                      </a:rPr>
                      <m:t>×9</m:t>
                    </m:r>
                  </m:oMath>
                </a14:m>
                <a:endParaRPr lang="en-GB" sz="16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5921" y="1242118"/>
                <a:ext cx="1939762" cy="338554"/>
              </a:xfrm>
              <a:prstGeom prst="rect">
                <a:avLst/>
              </a:prstGeom>
              <a:blipFill rotWithShape="1">
                <a:blip r:embed="rId3"/>
                <a:stretch>
                  <a:fillRect l="-1887" t="-5455" b="-2363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8194453"/>
              </p:ext>
            </p:extLst>
          </p:nvPr>
        </p:nvGraphicFramePr>
        <p:xfrm>
          <a:off x="467979" y="1645920"/>
          <a:ext cx="3291840" cy="2880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5760"/>
                <a:gridCol w="365760"/>
                <a:gridCol w="365760"/>
                <a:gridCol w="365760"/>
                <a:gridCol w="365760"/>
                <a:gridCol w="365760"/>
                <a:gridCol w="365760"/>
                <a:gridCol w="365760"/>
                <a:gridCol w="365760"/>
              </a:tblGrid>
              <a:tr h="3200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00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00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00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00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00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0040"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00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00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3965397" y="1677954"/>
                <a:ext cx="1165704" cy="12359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 smtClean="0"/>
                  <a:t>Kernel (S):</a:t>
                </a:r>
              </a:p>
              <a:p>
                <a:endParaRPr lang="en-US" sz="160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3"/>
                                <m:mcJc m:val="center"/>
                              </m:mcPr>
                            </m:mc>
                          </m:mcs>
                          <m:ctrlPr>
                            <a:rPr lang="en-US" sz="1600" i="1" smtClean="0">
                              <a:latin typeface="Cambria Math"/>
                            </a:rPr>
                          </m:ctrlPr>
                        </m:mPr>
                        <m:mr>
                          <m:e>
                            <m:r>
                              <a:rPr lang="en-US" sz="1600" b="0" i="1" smtClean="0">
                                <a:latin typeface="Cambria Math"/>
                              </a:rPr>
                              <m:t>0</m:t>
                            </m:r>
                          </m:e>
                          <m:e>
                            <m:r>
                              <a:rPr lang="en-US" sz="1600" b="0" i="1" smtClean="0">
                                <a:latin typeface="Cambria Math"/>
                              </a:rPr>
                              <m:t>1</m:t>
                            </m:r>
                          </m:e>
                          <m:e>
                            <m:r>
                              <a:rPr lang="en-US" sz="1600" b="0" i="1" smtClean="0">
                                <a:latin typeface="Cambria Math"/>
                              </a:rPr>
                              <m:t>0</m:t>
                            </m:r>
                          </m:e>
                        </m:mr>
                        <m:mr>
                          <m:e>
                            <m:r>
                              <a:rPr lang="en-US" sz="1600" b="0" i="1" smtClean="0">
                                <a:latin typeface="Cambria Math"/>
                              </a:rPr>
                              <m:t>1</m:t>
                            </m:r>
                          </m:e>
                          <m:e>
                            <m:r>
                              <a:rPr lang="en-US" sz="1600" b="1" i="1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𝟏</m:t>
                            </m:r>
                          </m:e>
                          <m:e>
                            <m:r>
                              <a:rPr lang="en-US" sz="1600" b="0" i="1" smtClean="0">
                                <a:latin typeface="Cambria Math"/>
                              </a:rPr>
                              <m:t>1</m:t>
                            </m:r>
                          </m:e>
                        </m:mr>
                        <m:mr>
                          <m:e>
                            <m:r>
                              <a:rPr lang="en-US" sz="1600" b="0" i="1" smtClean="0">
                                <a:latin typeface="Cambria Math"/>
                              </a:rPr>
                              <m:t>0</m:t>
                            </m:r>
                          </m:e>
                          <m:e>
                            <m:r>
                              <a:rPr lang="en-US" sz="1600" b="0" i="1" smtClean="0">
                                <a:latin typeface="Cambria Math"/>
                              </a:rPr>
                              <m:t>1</m:t>
                            </m:r>
                          </m:e>
                          <m:e>
                            <m:r>
                              <a:rPr lang="en-US" sz="1600" b="0" i="1" smtClean="0">
                                <a:latin typeface="Cambria Math"/>
                              </a:rPr>
                              <m:t>0</m:t>
                            </m:r>
                          </m:e>
                        </m:mr>
                      </m:m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5397" y="1677954"/>
                <a:ext cx="1165704" cy="1235979"/>
              </a:xfrm>
              <a:prstGeom prst="rect">
                <a:avLst/>
              </a:prstGeom>
              <a:blipFill rotWithShape="1">
                <a:blip r:embed="rId4"/>
                <a:stretch>
                  <a:fillRect l="-2604" t="-1478" r="-104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6795877"/>
              </p:ext>
            </p:extLst>
          </p:nvPr>
        </p:nvGraphicFramePr>
        <p:xfrm>
          <a:off x="5346833" y="1645920"/>
          <a:ext cx="3291840" cy="2880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5760"/>
                <a:gridCol w="365760"/>
                <a:gridCol w="365760"/>
                <a:gridCol w="365760"/>
                <a:gridCol w="365760"/>
                <a:gridCol w="365760"/>
                <a:gridCol w="365760"/>
                <a:gridCol w="365760"/>
                <a:gridCol w="365760"/>
              </a:tblGrid>
              <a:tr h="320040"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20040"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20040"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20040"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20040"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20040"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20040"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20040"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20040"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34097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2133" y="1262815"/>
            <a:ext cx="2136238" cy="16357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9049" rIns="0" bIns="0" rtlCol="0">
            <a:spAutoFit/>
          </a:bodyPr>
          <a:lstStyle/>
          <a:p>
            <a:pPr marL="9525">
              <a:spcBef>
                <a:spcPts val="71"/>
              </a:spcBef>
            </a:pPr>
            <a:r>
              <a:rPr spc="-4" dirty="0"/>
              <a:t>Morphological edge</a:t>
            </a:r>
            <a:r>
              <a:rPr spc="-26" dirty="0"/>
              <a:t> </a:t>
            </a:r>
            <a:r>
              <a:rPr spc="-4" dirty="0"/>
              <a:t>detectors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object 5"/>
          <p:cNvSpPr/>
          <p:nvPr/>
        </p:nvSpPr>
        <p:spPr>
          <a:xfrm>
            <a:off x="2384890" y="1265272"/>
            <a:ext cx="2129837" cy="163087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621236" y="1265272"/>
            <a:ext cx="2129837" cy="163087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857582" y="1265272"/>
            <a:ext cx="2129837" cy="163087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1C02072A-87A1-48E8-A329-95B2FB2DDE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2133" y="2981904"/>
            <a:ext cx="8743950" cy="364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678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9049" rIns="0" bIns="0" rtlCol="0">
            <a:spAutoFit/>
          </a:bodyPr>
          <a:lstStyle/>
          <a:p>
            <a:pPr marL="9525">
              <a:spcBef>
                <a:spcPts val="71"/>
              </a:spcBef>
            </a:pPr>
            <a:r>
              <a:rPr spc="-4" dirty="0"/>
              <a:t>Recognition by</a:t>
            </a:r>
            <a:r>
              <a:rPr spc="-53" dirty="0"/>
              <a:t> </a:t>
            </a:r>
            <a:r>
              <a:rPr spc="-4" dirty="0"/>
              <a:t>erosion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object 3"/>
          <p:cNvSpPr txBox="1"/>
          <p:nvPr/>
        </p:nvSpPr>
        <p:spPr>
          <a:xfrm>
            <a:off x="2808286" y="3400358"/>
            <a:ext cx="251936" cy="136095"/>
          </a:xfrm>
          <a:prstGeom prst="rect">
            <a:avLst/>
          </a:prstGeom>
        </p:spPr>
        <p:txBody>
          <a:bodyPr vert="horz" wrap="square" lIns="0" tIns="9049" rIns="0" bIns="0" rtlCol="0">
            <a:spAutoFit/>
          </a:bodyPr>
          <a:lstStyle/>
          <a:p>
            <a:pPr marL="9525">
              <a:spcBef>
                <a:spcPts val="71"/>
              </a:spcBef>
            </a:pPr>
            <a:r>
              <a:rPr sz="800" spc="-4" dirty="0">
                <a:solidFill>
                  <a:prstClr val="black"/>
                </a:solidFill>
                <a:latin typeface="Arial"/>
                <a:cs typeface="Arial"/>
              </a:rPr>
              <a:t>2000</a:t>
            </a:r>
            <a:endParaRPr sz="8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662963" y="3826089"/>
            <a:ext cx="1123474" cy="605314"/>
          </a:xfrm>
          <a:prstGeom prst="rect">
            <a:avLst/>
          </a:prstGeom>
        </p:spPr>
        <p:txBody>
          <a:bodyPr vert="horz" wrap="square" lIns="0" tIns="16193" rIns="0" bIns="0" rtlCol="0">
            <a:spAutoFit/>
          </a:bodyPr>
          <a:lstStyle/>
          <a:p>
            <a:pPr marL="9525" marR="3810">
              <a:lnSpc>
                <a:spcPct val="97400"/>
              </a:lnSpc>
              <a:spcBef>
                <a:spcPts val="127"/>
              </a:spcBef>
            </a:pPr>
            <a:r>
              <a:rPr spc="-4" dirty="0">
                <a:solidFill>
                  <a:prstClr val="black"/>
                </a:solidFill>
                <a:latin typeface="Arial"/>
                <a:cs typeface="Arial"/>
              </a:rPr>
              <a:t>S</a:t>
            </a:r>
            <a:r>
              <a:rPr spc="-8" dirty="0">
                <a:solidFill>
                  <a:prstClr val="black"/>
                </a:solidFill>
                <a:latin typeface="Arial"/>
                <a:cs typeface="Arial"/>
              </a:rPr>
              <a:t>t</a:t>
            </a:r>
            <a:r>
              <a:rPr spc="-4" dirty="0">
                <a:solidFill>
                  <a:prstClr val="black"/>
                </a:solidFill>
                <a:latin typeface="Arial"/>
                <a:cs typeface="Arial"/>
              </a:rPr>
              <a:t>ruc</a:t>
            </a:r>
            <a:r>
              <a:rPr spc="-8" dirty="0">
                <a:solidFill>
                  <a:prstClr val="black"/>
                </a:solidFill>
                <a:latin typeface="Arial"/>
                <a:cs typeface="Arial"/>
              </a:rPr>
              <a:t>t</a:t>
            </a:r>
            <a:r>
              <a:rPr spc="-4" dirty="0">
                <a:solidFill>
                  <a:prstClr val="black"/>
                </a:solidFill>
                <a:latin typeface="Arial"/>
                <a:cs typeface="Arial"/>
              </a:rPr>
              <a:t>uring  element</a:t>
            </a:r>
            <a:r>
              <a:rPr spc="-53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100" i="1" spc="-4" dirty="0">
                <a:solidFill>
                  <a:prstClr val="black"/>
                </a:solidFill>
                <a:latin typeface="Times New Roman"/>
                <a:cs typeface="Times New Roman"/>
              </a:rPr>
              <a:t>W</a:t>
            </a:r>
            <a:endParaRPr sz="21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328133" y="4508678"/>
            <a:ext cx="135731" cy="136095"/>
          </a:xfrm>
          <a:prstGeom prst="rect">
            <a:avLst/>
          </a:prstGeom>
        </p:spPr>
        <p:txBody>
          <a:bodyPr vert="horz" wrap="square" lIns="0" tIns="9049" rIns="0" bIns="0" rtlCol="0">
            <a:spAutoFit/>
          </a:bodyPr>
          <a:lstStyle/>
          <a:p>
            <a:pPr marL="9525">
              <a:spcBef>
                <a:spcPts val="71"/>
              </a:spcBef>
            </a:pPr>
            <a:r>
              <a:rPr sz="800" spc="-4" dirty="0">
                <a:solidFill>
                  <a:prstClr val="black"/>
                </a:solidFill>
                <a:latin typeface="Arial"/>
                <a:cs typeface="Arial"/>
              </a:rPr>
              <a:t>34</a:t>
            </a:r>
            <a:endParaRPr sz="8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940915" y="4089740"/>
            <a:ext cx="115416" cy="135731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9525">
              <a:lnSpc>
                <a:spcPts val="874"/>
              </a:lnSpc>
            </a:pPr>
            <a:r>
              <a:rPr sz="800" dirty="0">
                <a:solidFill>
                  <a:prstClr val="black"/>
                </a:solidFill>
                <a:latin typeface="Arial"/>
                <a:cs typeface="Arial"/>
              </a:rPr>
              <a:t>44</a:t>
            </a:r>
            <a:endParaRPr sz="8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076463" y="3718121"/>
            <a:ext cx="629196" cy="8003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407538" y="1165861"/>
            <a:ext cx="3288983" cy="2254091"/>
            <a:chOff x="1870367" y="1554480"/>
            <a:chExt cx="4385310" cy="3005455"/>
          </a:xfrm>
        </p:grpSpPr>
        <p:sp>
          <p:nvSpPr>
            <p:cNvPr id="9" name="object 9"/>
            <p:cNvSpPr/>
            <p:nvPr/>
          </p:nvSpPr>
          <p:spPr>
            <a:xfrm>
              <a:off x="1870367" y="1554480"/>
              <a:ext cx="4384967" cy="300504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1910981" y="1594485"/>
              <a:ext cx="4251731" cy="286989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1906223" y="1589728"/>
              <a:ext cx="4261485" cy="2879725"/>
            </a:xfrm>
            <a:custGeom>
              <a:avLst/>
              <a:gdLst/>
              <a:ahLst/>
              <a:cxnLst/>
              <a:rect l="l" t="t" r="r" b="b"/>
              <a:pathLst>
                <a:path w="4261485" h="2879725">
                  <a:moveTo>
                    <a:pt x="0" y="0"/>
                  </a:moveTo>
                  <a:lnTo>
                    <a:pt x="4261245" y="0"/>
                  </a:lnTo>
                  <a:lnTo>
                    <a:pt x="4261245" y="2879404"/>
                  </a:lnTo>
                  <a:lnTo>
                    <a:pt x="0" y="2879404"/>
                  </a:lnTo>
                  <a:lnTo>
                    <a:pt x="0" y="0"/>
                  </a:lnTo>
                  <a:close/>
                </a:path>
              </a:pathLst>
            </a:custGeom>
            <a:ln w="951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2166624" y="846001"/>
            <a:ext cx="1246346" cy="293370"/>
          </a:xfrm>
          <a:prstGeom prst="rect">
            <a:avLst/>
          </a:prstGeom>
        </p:spPr>
        <p:txBody>
          <a:bodyPr vert="horz" wrap="square" lIns="0" tIns="9049" rIns="0" bIns="0" rtlCol="0">
            <a:spAutoFit/>
          </a:bodyPr>
          <a:lstStyle/>
          <a:p>
            <a:pPr marL="9525">
              <a:spcBef>
                <a:spcPts val="71"/>
              </a:spcBef>
            </a:pPr>
            <a:r>
              <a:rPr sz="1500" spc="-4" dirty="0">
                <a:solidFill>
                  <a:prstClr val="black"/>
                </a:solidFill>
                <a:latin typeface="Arial"/>
                <a:cs typeface="Arial"/>
              </a:rPr>
              <a:t>Binary image</a:t>
            </a:r>
            <a:r>
              <a:rPr sz="1500" spc="-41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i="1" spc="-4" dirty="0">
                <a:solidFill>
                  <a:prstClr val="black"/>
                </a:solidFill>
                <a:latin typeface="Times New Roman"/>
                <a:cs typeface="Times New Roman"/>
              </a:rPr>
              <a:t>f</a:t>
            </a:r>
            <a:endParaRPr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294116" y="2136048"/>
            <a:ext cx="115416" cy="251936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9525">
              <a:lnSpc>
                <a:spcPts val="874"/>
              </a:lnSpc>
            </a:pPr>
            <a:r>
              <a:rPr sz="800" dirty="0">
                <a:solidFill>
                  <a:prstClr val="black"/>
                </a:solidFill>
                <a:latin typeface="Arial"/>
                <a:cs typeface="Arial"/>
              </a:rPr>
              <a:t>1400</a:t>
            </a:r>
            <a:endParaRPr sz="8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4717189" y="1188740"/>
            <a:ext cx="3175721" cy="217738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34B44EDB-A949-42E6-BA51-133912200F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95998" y="692473"/>
            <a:ext cx="1978819" cy="392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682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64213" y="159059"/>
            <a:ext cx="5360508" cy="430054"/>
          </a:xfrm>
          <a:prstGeom prst="rect">
            <a:avLst/>
          </a:prstGeom>
        </p:spPr>
        <p:txBody>
          <a:bodyPr vert="horz" wrap="square" lIns="0" tIns="9049" rIns="0" bIns="0" rtlCol="0">
            <a:spAutoFit/>
          </a:bodyPr>
          <a:lstStyle/>
          <a:p>
            <a:pPr marL="9525">
              <a:spcBef>
                <a:spcPts val="71"/>
              </a:spcBef>
            </a:pPr>
            <a:r>
              <a:rPr sz="2700" b="1" spc="-4" dirty="0">
                <a:solidFill>
                  <a:srgbClr val="8C1515"/>
                </a:solidFill>
                <a:latin typeface="Liberation Sans Narrow"/>
                <a:cs typeface="Liberation Sans Narrow"/>
              </a:rPr>
              <a:t>Recognition by</a:t>
            </a:r>
            <a:r>
              <a:rPr sz="2700" b="1" spc="-53" dirty="0">
                <a:solidFill>
                  <a:srgbClr val="8C1515"/>
                </a:solidFill>
                <a:latin typeface="Liberation Sans Narrow"/>
                <a:cs typeface="Liberation Sans Narrow"/>
              </a:rPr>
              <a:t> </a:t>
            </a:r>
            <a:r>
              <a:rPr sz="2700" b="1" spc="-4" dirty="0">
                <a:solidFill>
                  <a:srgbClr val="8C1515"/>
                </a:solidFill>
                <a:latin typeface="Liberation Sans Narrow"/>
                <a:cs typeface="Liberation Sans Narrow"/>
              </a:rPr>
              <a:t>erosion</a:t>
            </a:r>
            <a:endParaRPr sz="2700" dirty="0">
              <a:solidFill>
                <a:prstClr val="black"/>
              </a:solidFill>
              <a:latin typeface="Liberation Sans Narrow"/>
              <a:cs typeface="Liberation Sans Narrow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64212" y="783224"/>
            <a:ext cx="5690702" cy="392256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790669" y="2036351"/>
            <a:ext cx="1123474" cy="605314"/>
          </a:xfrm>
          <a:prstGeom prst="rect">
            <a:avLst/>
          </a:prstGeom>
        </p:spPr>
        <p:txBody>
          <a:bodyPr vert="horz" wrap="square" lIns="0" tIns="16193" rIns="0" bIns="0" rtlCol="0">
            <a:spAutoFit/>
          </a:bodyPr>
          <a:lstStyle/>
          <a:p>
            <a:pPr marL="9525" marR="3810">
              <a:lnSpc>
                <a:spcPct val="97400"/>
              </a:lnSpc>
              <a:spcBef>
                <a:spcPts val="127"/>
              </a:spcBef>
            </a:pPr>
            <a:r>
              <a:rPr spc="-4" dirty="0">
                <a:solidFill>
                  <a:prstClr val="black"/>
                </a:solidFill>
                <a:latin typeface="Arial"/>
                <a:cs typeface="Arial"/>
              </a:rPr>
              <a:t>S</a:t>
            </a:r>
            <a:r>
              <a:rPr spc="-8" dirty="0">
                <a:solidFill>
                  <a:prstClr val="black"/>
                </a:solidFill>
                <a:latin typeface="Arial"/>
                <a:cs typeface="Arial"/>
              </a:rPr>
              <a:t>t</a:t>
            </a:r>
            <a:r>
              <a:rPr spc="-4" dirty="0">
                <a:solidFill>
                  <a:prstClr val="black"/>
                </a:solidFill>
                <a:latin typeface="Arial"/>
                <a:cs typeface="Arial"/>
              </a:rPr>
              <a:t>ruc</a:t>
            </a:r>
            <a:r>
              <a:rPr spc="-8" dirty="0">
                <a:solidFill>
                  <a:prstClr val="black"/>
                </a:solidFill>
                <a:latin typeface="Arial"/>
                <a:cs typeface="Arial"/>
              </a:rPr>
              <a:t>t</a:t>
            </a:r>
            <a:r>
              <a:rPr spc="-4" dirty="0">
                <a:solidFill>
                  <a:prstClr val="black"/>
                </a:solidFill>
                <a:latin typeface="Arial"/>
                <a:cs typeface="Arial"/>
              </a:rPr>
              <a:t>uring  element</a:t>
            </a:r>
            <a:r>
              <a:rPr spc="-53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100" i="1" spc="-4" dirty="0">
                <a:solidFill>
                  <a:prstClr val="black"/>
                </a:solidFill>
                <a:latin typeface="Times New Roman"/>
                <a:cs typeface="Times New Roman"/>
              </a:rPr>
              <a:t>W</a:t>
            </a:r>
            <a:endParaRPr sz="21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455839" y="2718940"/>
            <a:ext cx="135731" cy="136095"/>
          </a:xfrm>
          <a:prstGeom prst="rect">
            <a:avLst/>
          </a:prstGeom>
        </p:spPr>
        <p:txBody>
          <a:bodyPr vert="horz" wrap="square" lIns="0" tIns="9049" rIns="0" bIns="0" rtlCol="0">
            <a:spAutoFit/>
          </a:bodyPr>
          <a:lstStyle/>
          <a:p>
            <a:pPr marL="9525">
              <a:spcBef>
                <a:spcPts val="71"/>
              </a:spcBef>
            </a:pPr>
            <a:r>
              <a:rPr sz="800" spc="-4" dirty="0">
                <a:solidFill>
                  <a:prstClr val="black"/>
                </a:solidFill>
                <a:latin typeface="Arial"/>
                <a:cs typeface="Arial"/>
              </a:rPr>
              <a:t>34</a:t>
            </a:r>
            <a:endParaRPr sz="8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068610" y="2299997"/>
            <a:ext cx="115416" cy="135731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9525">
              <a:lnSpc>
                <a:spcPts val="874"/>
              </a:lnSpc>
            </a:pPr>
            <a:r>
              <a:rPr sz="800" dirty="0">
                <a:solidFill>
                  <a:prstClr val="black"/>
                </a:solidFill>
                <a:latin typeface="Arial"/>
                <a:cs typeface="Arial"/>
              </a:rPr>
              <a:t>44</a:t>
            </a:r>
            <a:endParaRPr sz="8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8204168" y="1928384"/>
            <a:ext cx="629196" cy="80031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1623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4D15A0D-E1BF-49EC-B94E-F25681D54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Thresholding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7665047-4A2A-4B18-8D6E-5AE4D36015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EBD9DF2D-B0A4-4432-98C0-AD62527320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191" y="1264444"/>
            <a:ext cx="8379619" cy="2614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10830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9049" rIns="0" bIns="0" rtlCol="0">
            <a:spAutoFit/>
          </a:bodyPr>
          <a:lstStyle/>
          <a:p>
            <a:pPr marL="9525">
              <a:spcBef>
                <a:spcPts val="71"/>
              </a:spcBef>
            </a:pPr>
            <a:r>
              <a:rPr spc="-4" dirty="0"/>
              <a:t>Recognition by</a:t>
            </a:r>
            <a:r>
              <a:rPr spc="-53" dirty="0"/>
              <a:t> </a:t>
            </a:r>
            <a:r>
              <a:rPr spc="-4" dirty="0"/>
              <a:t>erosion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grpSp>
        <p:nvGrpSpPr>
          <p:cNvPr id="3" name="object 3"/>
          <p:cNvGrpSpPr/>
          <p:nvPr/>
        </p:nvGrpSpPr>
        <p:grpSpPr>
          <a:xfrm>
            <a:off x="1407538" y="1165861"/>
            <a:ext cx="3288983" cy="2254091"/>
            <a:chOff x="1870367" y="1554480"/>
            <a:chExt cx="4385310" cy="3005455"/>
          </a:xfrm>
        </p:grpSpPr>
        <p:sp>
          <p:nvSpPr>
            <p:cNvPr id="4" name="object 4"/>
            <p:cNvSpPr/>
            <p:nvPr/>
          </p:nvSpPr>
          <p:spPr>
            <a:xfrm>
              <a:off x="1870367" y="1554480"/>
              <a:ext cx="4384967" cy="300504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1910981" y="1594485"/>
              <a:ext cx="4251731" cy="286989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1906223" y="1589728"/>
              <a:ext cx="4261485" cy="2879725"/>
            </a:xfrm>
            <a:custGeom>
              <a:avLst/>
              <a:gdLst/>
              <a:ahLst/>
              <a:cxnLst/>
              <a:rect l="l" t="t" r="r" b="b"/>
              <a:pathLst>
                <a:path w="4261485" h="2879725">
                  <a:moveTo>
                    <a:pt x="0" y="0"/>
                  </a:moveTo>
                  <a:lnTo>
                    <a:pt x="4261245" y="0"/>
                  </a:lnTo>
                  <a:lnTo>
                    <a:pt x="4261245" y="2879404"/>
                  </a:lnTo>
                  <a:lnTo>
                    <a:pt x="0" y="2879404"/>
                  </a:lnTo>
                  <a:lnTo>
                    <a:pt x="0" y="0"/>
                  </a:lnTo>
                  <a:close/>
                </a:path>
              </a:pathLst>
            </a:custGeom>
            <a:ln w="951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2166624" y="846001"/>
            <a:ext cx="1246346" cy="293370"/>
          </a:xfrm>
          <a:prstGeom prst="rect">
            <a:avLst/>
          </a:prstGeom>
        </p:spPr>
        <p:txBody>
          <a:bodyPr vert="horz" wrap="square" lIns="0" tIns="9049" rIns="0" bIns="0" rtlCol="0">
            <a:spAutoFit/>
          </a:bodyPr>
          <a:lstStyle/>
          <a:p>
            <a:pPr marL="9525">
              <a:spcBef>
                <a:spcPts val="71"/>
              </a:spcBef>
            </a:pPr>
            <a:r>
              <a:rPr sz="1500" spc="-4" dirty="0">
                <a:solidFill>
                  <a:prstClr val="black"/>
                </a:solidFill>
                <a:latin typeface="Arial"/>
                <a:cs typeface="Arial"/>
              </a:rPr>
              <a:t>Binary image</a:t>
            </a:r>
            <a:r>
              <a:rPr sz="1500" spc="-41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i="1" spc="-4" dirty="0">
                <a:solidFill>
                  <a:prstClr val="black"/>
                </a:solidFill>
                <a:latin typeface="Times New Roman"/>
                <a:cs typeface="Times New Roman"/>
              </a:rPr>
              <a:t>f</a:t>
            </a:r>
            <a:endParaRPr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831497" y="3400358"/>
            <a:ext cx="251936" cy="136095"/>
          </a:xfrm>
          <a:prstGeom prst="rect">
            <a:avLst/>
          </a:prstGeom>
        </p:spPr>
        <p:txBody>
          <a:bodyPr vert="horz" wrap="square" lIns="0" tIns="9049" rIns="0" bIns="0" rtlCol="0">
            <a:spAutoFit/>
          </a:bodyPr>
          <a:lstStyle/>
          <a:p>
            <a:pPr marL="9525">
              <a:spcBef>
                <a:spcPts val="71"/>
              </a:spcBef>
            </a:pPr>
            <a:r>
              <a:rPr sz="800" spc="-4" dirty="0">
                <a:solidFill>
                  <a:prstClr val="black"/>
                </a:solidFill>
                <a:latin typeface="Arial"/>
                <a:cs typeface="Arial"/>
              </a:rPr>
              <a:t>2000</a:t>
            </a:r>
            <a:endParaRPr sz="8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294116" y="2136048"/>
            <a:ext cx="115416" cy="251936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9525">
              <a:lnSpc>
                <a:spcPts val="874"/>
              </a:lnSpc>
            </a:pPr>
            <a:r>
              <a:rPr sz="800" dirty="0">
                <a:solidFill>
                  <a:prstClr val="black"/>
                </a:solidFill>
                <a:latin typeface="Arial"/>
                <a:cs typeface="Arial"/>
              </a:rPr>
              <a:t>1400</a:t>
            </a:r>
            <a:endParaRPr sz="8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725514" y="1176844"/>
            <a:ext cx="3142412" cy="218214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743183" y="3785655"/>
            <a:ext cx="1123474" cy="605314"/>
          </a:xfrm>
          <a:prstGeom prst="rect">
            <a:avLst/>
          </a:prstGeom>
        </p:spPr>
        <p:txBody>
          <a:bodyPr vert="horz" wrap="square" lIns="0" tIns="16193" rIns="0" bIns="0" rtlCol="0">
            <a:spAutoFit/>
          </a:bodyPr>
          <a:lstStyle/>
          <a:p>
            <a:pPr marL="9525" marR="3810">
              <a:lnSpc>
                <a:spcPct val="97400"/>
              </a:lnSpc>
              <a:spcBef>
                <a:spcPts val="127"/>
              </a:spcBef>
            </a:pPr>
            <a:r>
              <a:rPr spc="-4" dirty="0">
                <a:solidFill>
                  <a:prstClr val="black"/>
                </a:solidFill>
                <a:latin typeface="Arial"/>
                <a:cs typeface="Arial"/>
              </a:rPr>
              <a:t>S</a:t>
            </a:r>
            <a:r>
              <a:rPr spc="-8" dirty="0">
                <a:solidFill>
                  <a:prstClr val="black"/>
                </a:solidFill>
                <a:latin typeface="Arial"/>
                <a:cs typeface="Arial"/>
              </a:rPr>
              <a:t>t</a:t>
            </a:r>
            <a:r>
              <a:rPr spc="-4" dirty="0">
                <a:solidFill>
                  <a:prstClr val="black"/>
                </a:solidFill>
                <a:latin typeface="Arial"/>
                <a:cs typeface="Arial"/>
              </a:rPr>
              <a:t>ruc</a:t>
            </a:r>
            <a:r>
              <a:rPr spc="-8" dirty="0">
                <a:solidFill>
                  <a:prstClr val="black"/>
                </a:solidFill>
                <a:latin typeface="Arial"/>
                <a:cs typeface="Arial"/>
              </a:rPr>
              <a:t>t</a:t>
            </a:r>
            <a:r>
              <a:rPr spc="-4" dirty="0">
                <a:solidFill>
                  <a:prstClr val="black"/>
                </a:solidFill>
                <a:latin typeface="Arial"/>
                <a:cs typeface="Arial"/>
              </a:rPr>
              <a:t>uring  element</a:t>
            </a:r>
            <a:r>
              <a:rPr spc="-53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100" i="1" spc="-4" dirty="0">
                <a:solidFill>
                  <a:prstClr val="black"/>
                </a:solidFill>
                <a:latin typeface="Times New Roman"/>
                <a:cs typeface="Times New Roman"/>
              </a:rPr>
              <a:t>W</a:t>
            </a:r>
            <a:endParaRPr sz="21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259678" y="4508678"/>
            <a:ext cx="135731" cy="136095"/>
          </a:xfrm>
          <a:prstGeom prst="rect">
            <a:avLst/>
          </a:prstGeom>
        </p:spPr>
        <p:txBody>
          <a:bodyPr vert="horz" wrap="square" lIns="0" tIns="9049" rIns="0" bIns="0" rtlCol="0">
            <a:spAutoFit/>
          </a:bodyPr>
          <a:lstStyle/>
          <a:p>
            <a:pPr marL="9525">
              <a:spcBef>
                <a:spcPts val="71"/>
              </a:spcBef>
            </a:pPr>
            <a:r>
              <a:rPr sz="800" spc="-4" dirty="0">
                <a:solidFill>
                  <a:prstClr val="black"/>
                </a:solidFill>
                <a:latin typeface="Arial"/>
                <a:cs typeface="Arial"/>
              </a:rPr>
              <a:t>18</a:t>
            </a:r>
            <a:endParaRPr sz="8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096058" y="4044549"/>
            <a:ext cx="115416" cy="135731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9525">
              <a:lnSpc>
                <a:spcPts val="874"/>
              </a:lnSpc>
            </a:pPr>
            <a:r>
              <a:rPr sz="800" dirty="0">
                <a:solidFill>
                  <a:prstClr val="black"/>
                </a:solidFill>
                <a:latin typeface="Arial"/>
                <a:cs typeface="Arial"/>
              </a:rPr>
              <a:t>62</a:t>
            </a:r>
            <a:endParaRPr sz="8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212584" y="3691959"/>
            <a:ext cx="230745" cy="81577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9B30FCD3-33CC-4874-9601-9F6C527590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50644" y="829014"/>
            <a:ext cx="1993106" cy="335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39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65020" y="159059"/>
            <a:ext cx="5359702" cy="430054"/>
          </a:xfrm>
          <a:prstGeom prst="rect">
            <a:avLst/>
          </a:prstGeom>
        </p:spPr>
        <p:txBody>
          <a:bodyPr vert="horz" wrap="square" lIns="0" tIns="9049" rIns="0" bIns="0" rtlCol="0">
            <a:spAutoFit/>
          </a:bodyPr>
          <a:lstStyle/>
          <a:p>
            <a:pPr marL="9525">
              <a:spcBef>
                <a:spcPts val="71"/>
              </a:spcBef>
            </a:pPr>
            <a:r>
              <a:rPr sz="2700" b="1" spc="-4" dirty="0">
                <a:solidFill>
                  <a:srgbClr val="8C1515"/>
                </a:solidFill>
                <a:latin typeface="Liberation Sans Narrow"/>
                <a:cs typeface="Liberation Sans Narrow"/>
              </a:rPr>
              <a:t>Recognition by</a:t>
            </a:r>
            <a:r>
              <a:rPr sz="2700" b="1" spc="-53" dirty="0">
                <a:solidFill>
                  <a:srgbClr val="8C1515"/>
                </a:solidFill>
                <a:latin typeface="Liberation Sans Narrow"/>
                <a:cs typeface="Liberation Sans Narrow"/>
              </a:rPr>
              <a:t> </a:t>
            </a:r>
            <a:r>
              <a:rPr sz="2700" b="1" spc="-4" dirty="0">
                <a:solidFill>
                  <a:srgbClr val="8C1515"/>
                </a:solidFill>
                <a:latin typeface="Liberation Sans Narrow"/>
                <a:cs typeface="Liberation Sans Narrow"/>
              </a:rPr>
              <a:t>erosion</a:t>
            </a:r>
            <a:endParaRPr sz="2700" dirty="0">
              <a:solidFill>
                <a:prstClr val="black"/>
              </a:solidFill>
              <a:latin typeface="Liberation Sans Narrow"/>
              <a:cs typeface="Liberation Sans Narrow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65020" y="809384"/>
            <a:ext cx="5676814" cy="39011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002771" y="1977076"/>
            <a:ext cx="1123474" cy="605314"/>
          </a:xfrm>
          <a:prstGeom prst="rect">
            <a:avLst/>
          </a:prstGeom>
        </p:spPr>
        <p:txBody>
          <a:bodyPr vert="horz" wrap="square" lIns="0" tIns="16193" rIns="0" bIns="0" rtlCol="0">
            <a:spAutoFit/>
          </a:bodyPr>
          <a:lstStyle/>
          <a:p>
            <a:pPr marL="9525" marR="3810">
              <a:lnSpc>
                <a:spcPct val="97400"/>
              </a:lnSpc>
              <a:spcBef>
                <a:spcPts val="127"/>
              </a:spcBef>
            </a:pPr>
            <a:r>
              <a:rPr spc="-4" dirty="0">
                <a:solidFill>
                  <a:prstClr val="black"/>
                </a:solidFill>
                <a:latin typeface="Arial"/>
                <a:cs typeface="Arial"/>
              </a:rPr>
              <a:t>S</a:t>
            </a:r>
            <a:r>
              <a:rPr spc="-8" dirty="0">
                <a:solidFill>
                  <a:prstClr val="black"/>
                </a:solidFill>
                <a:latin typeface="Arial"/>
                <a:cs typeface="Arial"/>
              </a:rPr>
              <a:t>t</a:t>
            </a:r>
            <a:r>
              <a:rPr spc="-4" dirty="0">
                <a:solidFill>
                  <a:prstClr val="black"/>
                </a:solidFill>
                <a:latin typeface="Arial"/>
                <a:cs typeface="Arial"/>
              </a:rPr>
              <a:t>ruc</a:t>
            </a:r>
            <a:r>
              <a:rPr spc="-8" dirty="0">
                <a:solidFill>
                  <a:prstClr val="black"/>
                </a:solidFill>
                <a:latin typeface="Arial"/>
                <a:cs typeface="Arial"/>
              </a:rPr>
              <a:t>t</a:t>
            </a:r>
            <a:r>
              <a:rPr spc="-4" dirty="0">
                <a:solidFill>
                  <a:prstClr val="black"/>
                </a:solidFill>
                <a:latin typeface="Arial"/>
                <a:cs typeface="Arial"/>
              </a:rPr>
              <a:t>uring  element</a:t>
            </a:r>
            <a:r>
              <a:rPr spc="-53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100" i="1" spc="-4" dirty="0">
                <a:solidFill>
                  <a:prstClr val="black"/>
                </a:solidFill>
                <a:latin typeface="Times New Roman"/>
                <a:cs typeface="Times New Roman"/>
              </a:rPr>
              <a:t>W</a:t>
            </a:r>
            <a:endParaRPr sz="21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519256" y="2700099"/>
            <a:ext cx="135731" cy="136095"/>
          </a:xfrm>
          <a:prstGeom prst="rect">
            <a:avLst/>
          </a:prstGeom>
        </p:spPr>
        <p:txBody>
          <a:bodyPr vert="horz" wrap="square" lIns="0" tIns="9049" rIns="0" bIns="0" rtlCol="0">
            <a:spAutoFit/>
          </a:bodyPr>
          <a:lstStyle/>
          <a:p>
            <a:pPr marL="9525">
              <a:spcBef>
                <a:spcPts val="71"/>
              </a:spcBef>
            </a:pPr>
            <a:r>
              <a:rPr sz="800" spc="-4" dirty="0">
                <a:solidFill>
                  <a:prstClr val="black"/>
                </a:solidFill>
                <a:latin typeface="Arial"/>
                <a:cs typeface="Arial"/>
              </a:rPr>
              <a:t>18</a:t>
            </a:r>
            <a:endParaRPr sz="8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355646" y="2235970"/>
            <a:ext cx="115416" cy="135731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9525">
              <a:lnSpc>
                <a:spcPts val="874"/>
              </a:lnSpc>
            </a:pPr>
            <a:r>
              <a:rPr sz="800" dirty="0">
                <a:solidFill>
                  <a:prstClr val="black"/>
                </a:solidFill>
                <a:latin typeface="Arial"/>
                <a:cs typeface="Arial"/>
              </a:rPr>
              <a:t>62</a:t>
            </a:r>
            <a:endParaRPr sz="8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8472173" y="1883378"/>
            <a:ext cx="230745" cy="8157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5950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9049" rIns="0" bIns="0" rtlCol="0">
            <a:spAutoFit/>
          </a:bodyPr>
          <a:lstStyle/>
          <a:p>
            <a:pPr marL="9525">
              <a:spcBef>
                <a:spcPts val="71"/>
              </a:spcBef>
            </a:pPr>
            <a:r>
              <a:rPr spc="-4" dirty="0"/>
              <a:t>Hit-miss</a:t>
            </a:r>
            <a:r>
              <a:rPr spc="-60" dirty="0"/>
              <a:t> </a:t>
            </a:r>
            <a:r>
              <a:rPr spc="-4" dirty="0"/>
              <a:t>filter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object 3"/>
          <p:cNvSpPr/>
          <p:nvPr/>
        </p:nvSpPr>
        <p:spPr>
          <a:xfrm>
            <a:off x="3601174" y="3622992"/>
            <a:ext cx="367526" cy="9537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200752" y="3785655"/>
            <a:ext cx="1123474" cy="605314"/>
          </a:xfrm>
          <a:prstGeom prst="rect">
            <a:avLst/>
          </a:prstGeom>
        </p:spPr>
        <p:txBody>
          <a:bodyPr vert="horz" wrap="square" lIns="0" tIns="16193" rIns="0" bIns="0" rtlCol="0">
            <a:spAutoFit/>
          </a:bodyPr>
          <a:lstStyle/>
          <a:p>
            <a:pPr marL="9525" marR="3810">
              <a:lnSpc>
                <a:spcPct val="97400"/>
              </a:lnSpc>
              <a:spcBef>
                <a:spcPts val="127"/>
              </a:spcBef>
            </a:pPr>
            <a:r>
              <a:rPr spc="-4" dirty="0">
                <a:solidFill>
                  <a:prstClr val="black"/>
                </a:solidFill>
                <a:latin typeface="Arial"/>
                <a:cs typeface="Arial"/>
              </a:rPr>
              <a:t>S</a:t>
            </a:r>
            <a:r>
              <a:rPr spc="-8" dirty="0">
                <a:solidFill>
                  <a:prstClr val="black"/>
                </a:solidFill>
                <a:latin typeface="Arial"/>
                <a:cs typeface="Arial"/>
              </a:rPr>
              <a:t>t</a:t>
            </a:r>
            <a:r>
              <a:rPr spc="-4" dirty="0">
                <a:solidFill>
                  <a:prstClr val="black"/>
                </a:solidFill>
                <a:latin typeface="Arial"/>
                <a:cs typeface="Arial"/>
              </a:rPr>
              <a:t>ruc</a:t>
            </a:r>
            <a:r>
              <a:rPr spc="-8" dirty="0">
                <a:solidFill>
                  <a:prstClr val="black"/>
                </a:solidFill>
                <a:latin typeface="Arial"/>
                <a:cs typeface="Arial"/>
              </a:rPr>
              <a:t>t</a:t>
            </a:r>
            <a:r>
              <a:rPr spc="-4" dirty="0">
                <a:solidFill>
                  <a:prstClr val="black"/>
                </a:solidFill>
                <a:latin typeface="Arial"/>
                <a:cs typeface="Arial"/>
              </a:rPr>
              <a:t>uring  element</a:t>
            </a:r>
            <a:r>
              <a:rPr spc="-30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100" i="1" spc="-4" dirty="0">
                <a:solidFill>
                  <a:prstClr val="black"/>
                </a:solidFill>
                <a:latin typeface="Times New Roman"/>
                <a:cs typeface="Times New Roman"/>
              </a:rPr>
              <a:t>V</a:t>
            </a:r>
            <a:endParaRPr sz="21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717247" y="4508678"/>
            <a:ext cx="135731" cy="136095"/>
          </a:xfrm>
          <a:prstGeom prst="rect">
            <a:avLst/>
          </a:prstGeom>
        </p:spPr>
        <p:txBody>
          <a:bodyPr vert="horz" wrap="square" lIns="0" tIns="9049" rIns="0" bIns="0" rtlCol="0">
            <a:spAutoFit/>
          </a:bodyPr>
          <a:lstStyle/>
          <a:p>
            <a:pPr marL="9525">
              <a:spcBef>
                <a:spcPts val="71"/>
              </a:spcBef>
            </a:pPr>
            <a:r>
              <a:rPr sz="800" spc="-4" dirty="0">
                <a:solidFill>
                  <a:prstClr val="black"/>
                </a:solidFill>
                <a:latin typeface="Arial"/>
                <a:cs typeface="Arial"/>
              </a:rPr>
              <a:t>18</a:t>
            </a:r>
            <a:endParaRPr sz="8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553627" y="4044549"/>
            <a:ext cx="115416" cy="135731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9525">
              <a:lnSpc>
                <a:spcPts val="874"/>
              </a:lnSpc>
            </a:pPr>
            <a:r>
              <a:rPr sz="800" dirty="0">
                <a:solidFill>
                  <a:prstClr val="black"/>
                </a:solidFill>
                <a:latin typeface="Arial"/>
                <a:cs typeface="Arial"/>
              </a:rPr>
              <a:t>62</a:t>
            </a:r>
            <a:endParaRPr sz="8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576487" y="3582557"/>
            <a:ext cx="405587" cy="100247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139777" y="3780902"/>
            <a:ext cx="1123474" cy="605314"/>
          </a:xfrm>
          <a:prstGeom prst="rect">
            <a:avLst/>
          </a:prstGeom>
        </p:spPr>
        <p:txBody>
          <a:bodyPr vert="horz" wrap="square" lIns="0" tIns="16193" rIns="0" bIns="0" rtlCol="0">
            <a:spAutoFit/>
          </a:bodyPr>
          <a:lstStyle/>
          <a:p>
            <a:pPr marL="9525" marR="3810">
              <a:lnSpc>
                <a:spcPct val="97400"/>
              </a:lnSpc>
              <a:spcBef>
                <a:spcPts val="127"/>
              </a:spcBef>
            </a:pPr>
            <a:r>
              <a:rPr spc="-4" dirty="0">
                <a:solidFill>
                  <a:prstClr val="black"/>
                </a:solidFill>
                <a:latin typeface="Arial"/>
                <a:cs typeface="Arial"/>
              </a:rPr>
              <a:t>S</a:t>
            </a:r>
            <a:r>
              <a:rPr spc="-8" dirty="0">
                <a:solidFill>
                  <a:prstClr val="black"/>
                </a:solidFill>
                <a:latin typeface="Arial"/>
                <a:cs typeface="Arial"/>
              </a:rPr>
              <a:t>t</a:t>
            </a:r>
            <a:r>
              <a:rPr spc="-4" dirty="0">
                <a:solidFill>
                  <a:prstClr val="black"/>
                </a:solidFill>
                <a:latin typeface="Arial"/>
                <a:cs typeface="Arial"/>
              </a:rPr>
              <a:t>ruc</a:t>
            </a:r>
            <a:r>
              <a:rPr spc="-8" dirty="0">
                <a:solidFill>
                  <a:prstClr val="black"/>
                </a:solidFill>
                <a:latin typeface="Arial"/>
                <a:cs typeface="Arial"/>
              </a:rPr>
              <a:t>t</a:t>
            </a:r>
            <a:r>
              <a:rPr spc="-4" dirty="0">
                <a:solidFill>
                  <a:prstClr val="black"/>
                </a:solidFill>
                <a:latin typeface="Arial"/>
                <a:cs typeface="Arial"/>
              </a:rPr>
              <a:t>uring  element</a:t>
            </a:r>
            <a:r>
              <a:rPr spc="-53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100" i="1" spc="-4" dirty="0">
                <a:solidFill>
                  <a:prstClr val="black"/>
                </a:solidFill>
                <a:latin typeface="Times New Roman"/>
                <a:cs typeface="Times New Roman"/>
              </a:rPr>
              <a:t>W</a:t>
            </a:r>
            <a:endParaRPr sz="21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713971" y="4480137"/>
            <a:ext cx="135731" cy="136095"/>
          </a:xfrm>
          <a:prstGeom prst="rect">
            <a:avLst/>
          </a:prstGeom>
        </p:spPr>
        <p:txBody>
          <a:bodyPr vert="horz" wrap="square" lIns="0" tIns="9049" rIns="0" bIns="0" rtlCol="0">
            <a:spAutoFit/>
          </a:bodyPr>
          <a:lstStyle/>
          <a:p>
            <a:pPr marL="9525">
              <a:spcBef>
                <a:spcPts val="71"/>
              </a:spcBef>
            </a:pPr>
            <a:r>
              <a:rPr sz="800" spc="-4" dirty="0">
                <a:solidFill>
                  <a:prstClr val="black"/>
                </a:solidFill>
                <a:latin typeface="Arial"/>
                <a:cs typeface="Arial"/>
              </a:rPr>
              <a:t>18</a:t>
            </a:r>
            <a:endParaRPr sz="8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549170" y="4020765"/>
            <a:ext cx="115416" cy="135731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9525">
              <a:lnSpc>
                <a:spcPts val="874"/>
              </a:lnSpc>
            </a:pPr>
            <a:r>
              <a:rPr sz="800" dirty="0">
                <a:solidFill>
                  <a:prstClr val="black"/>
                </a:solidFill>
                <a:latin typeface="Arial"/>
                <a:cs typeface="Arial"/>
              </a:rPr>
              <a:t>62</a:t>
            </a:r>
            <a:endParaRPr sz="800">
              <a:solidFill>
                <a:prstClr val="black"/>
              </a:solidFill>
              <a:latin typeface="Arial"/>
              <a:cs typeface="Arial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1435589" y="1165861"/>
            <a:ext cx="3291840" cy="2254091"/>
            <a:chOff x="1907768" y="1554480"/>
            <a:chExt cx="4389120" cy="3005455"/>
          </a:xfrm>
        </p:grpSpPr>
        <p:sp>
          <p:nvSpPr>
            <p:cNvPr id="12" name="object 12"/>
            <p:cNvSpPr/>
            <p:nvPr/>
          </p:nvSpPr>
          <p:spPr>
            <a:xfrm>
              <a:off x="1907768" y="1554480"/>
              <a:ext cx="4389120" cy="300504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1949831" y="1594485"/>
              <a:ext cx="4251731" cy="2869895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4" name="object 14"/>
            <p:cNvSpPr/>
            <p:nvPr/>
          </p:nvSpPr>
          <p:spPr>
            <a:xfrm>
              <a:off x="1945073" y="1589728"/>
              <a:ext cx="4261485" cy="2879725"/>
            </a:xfrm>
            <a:custGeom>
              <a:avLst/>
              <a:gdLst/>
              <a:ahLst/>
              <a:cxnLst/>
              <a:rect l="l" t="t" r="r" b="b"/>
              <a:pathLst>
                <a:path w="4261485" h="2879725">
                  <a:moveTo>
                    <a:pt x="0" y="0"/>
                  </a:moveTo>
                  <a:lnTo>
                    <a:pt x="4261245" y="0"/>
                  </a:lnTo>
                  <a:lnTo>
                    <a:pt x="4261245" y="2879404"/>
                  </a:lnTo>
                  <a:lnTo>
                    <a:pt x="0" y="2879404"/>
                  </a:lnTo>
                  <a:lnTo>
                    <a:pt x="0" y="0"/>
                  </a:lnTo>
                  <a:close/>
                </a:path>
              </a:pathLst>
            </a:custGeom>
            <a:ln w="951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2195761" y="846001"/>
            <a:ext cx="1246346" cy="293370"/>
          </a:xfrm>
          <a:prstGeom prst="rect">
            <a:avLst/>
          </a:prstGeom>
        </p:spPr>
        <p:txBody>
          <a:bodyPr vert="horz" wrap="square" lIns="0" tIns="9049" rIns="0" bIns="0" rtlCol="0">
            <a:spAutoFit/>
          </a:bodyPr>
          <a:lstStyle/>
          <a:p>
            <a:pPr marL="9525">
              <a:spcBef>
                <a:spcPts val="71"/>
              </a:spcBef>
            </a:pPr>
            <a:r>
              <a:rPr sz="1500" spc="-4" dirty="0">
                <a:solidFill>
                  <a:prstClr val="black"/>
                </a:solidFill>
                <a:latin typeface="Arial"/>
                <a:cs typeface="Arial"/>
              </a:rPr>
              <a:t>Binary image</a:t>
            </a:r>
            <a:r>
              <a:rPr sz="1500" spc="-41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i="1" spc="-4" dirty="0">
                <a:solidFill>
                  <a:prstClr val="black"/>
                </a:solidFill>
                <a:latin typeface="Times New Roman"/>
                <a:cs typeface="Times New Roman"/>
              </a:rPr>
              <a:t>f</a:t>
            </a:r>
            <a:endParaRPr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860635" y="3400358"/>
            <a:ext cx="251936" cy="136095"/>
          </a:xfrm>
          <a:prstGeom prst="rect">
            <a:avLst/>
          </a:prstGeom>
        </p:spPr>
        <p:txBody>
          <a:bodyPr vert="horz" wrap="square" lIns="0" tIns="9049" rIns="0" bIns="0" rtlCol="0">
            <a:spAutoFit/>
          </a:bodyPr>
          <a:lstStyle/>
          <a:p>
            <a:pPr marL="9525">
              <a:spcBef>
                <a:spcPts val="71"/>
              </a:spcBef>
            </a:pPr>
            <a:r>
              <a:rPr sz="800" spc="-4" dirty="0">
                <a:solidFill>
                  <a:prstClr val="black"/>
                </a:solidFill>
                <a:latin typeface="Arial"/>
                <a:cs typeface="Arial"/>
              </a:rPr>
              <a:t>2000</a:t>
            </a:r>
            <a:endParaRPr sz="8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323253" y="2136048"/>
            <a:ext cx="115416" cy="251936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9525">
              <a:lnSpc>
                <a:spcPts val="874"/>
              </a:lnSpc>
            </a:pPr>
            <a:r>
              <a:rPr sz="800" dirty="0">
                <a:solidFill>
                  <a:prstClr val="black"/>
                </a:solidFill>
                <a:latin typeface="Arial"/>
                <a:cs typeface="Arial"/>
              </a:rPr>
              <a:t>1400</a:t>
            </a:r>
            <a:endParaRPr sz="8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4722543" y="1187548"/>
            <a:ext cx="3144793" cy="217263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xmlns="" id="{B3E69426-C85F-437F-8DF9-97E27F9838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93469" y="615625"/>
            <a:ext cx="2707481" cy="37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68966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9049" rIns="0" bIns="0" rtlCol="0">
            <a:spAutoFit/>
          </a:bodyPr>
          <a:lstStyle/>
          <a:p>
            <a:pPr marL="9525">
              <a:spcBef>
                <a:spcPts val="71"/>
              </a:spcBef>
            </a:pPr>
            <a:r>
              <a:rPr spc="-4" dirty="0"/>
              <a:t>Hit-miss</a:t>
            </a:r>
            <a:r>
              <a:rPr spc="-60" dirty="0"/>
              <a:t> </a:t>
            </a:r>
            <a:r>
              <a:rPr spc="-4" dirty="0"/>
              <a:t>filter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object 3"/>
          <p:cNvSpPr/>
          <p:nvPr/>
        </p:nvSpPr>
        <p:spPr>
          <a:xfrm>
            <a:off x="765019" y="782031"/>
            <a:ext cx="5663726" cy="39325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243278" y="938089"/>
            <a:ext cx="367526" cy="95371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842856" y="1100757"/>
            <a:ext cx="1123474" cy="605314"/>
          </a:xfrm>
          <a:prstGeom prst="rect">
            <a:avLst/>
          </a:prstGeom>
        </p:spPr>
        <p:txBody>
          <a:bodyPr vert="horz" wrap="square" lIns="0" tIns="16193" rIns="0" bIns="0" rtlCol="0">
            <a:spAutoFit/>
          </a:bodyPr>
          <a:lstStyle/>
          <a:p>
            <a:pPr marL="9525" marR="3810">
              <a:lnSpc>
                <a:spcPct val="97400"/>
              </a:lnSpc>
              <a:spcBef>
                <a:spcPts val="127"/>
              </a:spcBef>
            </a:pPr>
            <a:r>
              <a:rPr spc="-4" dirty="0">
                <a:solidFill>
                  <a:prstClr val="black"/>
                </a:solidFill>
                <a:latin typeface="Arial"/>
                <a:cs typeface="Arial"/>
              </a:rPr>
              <a:t>S</a:t>
            </a:r>
            <a:r>
              <a:rPr spc="-8" dirty="0">
                <a:solidFill>
                  <a:prstClr val="black"/>
                </a:solidFill>
                <a:latin typeface="Arial"/>
                <a:cs typeface="Arial"/>
              </a:rPr>
              <a:t>t</a:t>
            </a:r>
            <a:r>
              <a:rPr spc="-4" dirty="0">
                <a:solidFill>
                  <a:prstClr val="black"/>
                </a:solidFill>
                <a:latin typeface="Arial"/>
                <a:cs typeface="Arial"/>
              </a:rPr>
              <a:t>ruc</a:t>
            </a:r>
            <a:r>
              <a:rPr spc="-8" dirty="0">
                <a:solidFill>
                  <a:prstClr val="black"/>
                </a:solidFill>
                <a:latin typeface="Arial"/>
                <a:cs typeface="Arial"/>
              </a:rPr>
              <a:t>t</a:t>
            </a:r>
            <a:r>
              <a:rPr spc="-4" dirty="0">
                <a:solidFill>
                  <a:prstClr val="black"/>
                </a:solidFill>
                <a:latin typeface="Arial"/>
                <a:cs typeface="Arial"/>
              </a:rPr>
              <a:t>uring  element</a:t>
            </a:r>
            <a:r>
              <a:rPr spc="-30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100" i="1" spc="-4" dirty="0">
                <a:solidFill>
                  <a:prstClr val="black"/>
                </a:solidFill>
                <a:latin typeface="Times New Roman"/>
                <a:cs typeface="Times New Roman"/>
              </a:rPr>
              <a:t>V</a:t>
            </a:r>
            <a:endParaRPr sz="21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359351" y="1823780"/>
            <a:ext cx="135731" cy="136095"/>
          </a:xfrm>
          <a:prstGeom prst="rect">
            <a:avLst/>
          </a:prstGeom>
        </p:spPr>
        <p:txBody>
          <a:bodyPr vert="horz" wrap="square" lIns="0" tIns="9049" rIns="0" bIns="0" rtlCol="0">
            <a:spAutoFit/>
          </a:bodyPr>
          <a:lstStyle/>
          <a:p>
            <a:pPr marL="9525">
              <a:spcBef>
                <a:spcPts val="71"/>
              </a:spcBef>
            </a:pPr>
            <a:r>
              <a:rPr sz="800" spc="-4" dirty="0">
                <a:solidFill>
                  <a:prstClr val="black"/>
                </a:solidFill>
                <a:latin typeface="Arial"/>
                <a:cs typeface="Arial"/>
              </a:rPr>
              <a:t>18</a:t>
            </a:r>
            <a:endParaRPr sz="8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195731" y="1359652"/>
            <a:ext cx="115416" cy="135731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9525">
              <a:lnSpc>
                <a:spcPts val="874"/>
              </a:lnSpc>
            </a:pPr>
            <a:r>
              <a:rPr sz="800" dirty="0">
                <a:solidFill>
                  <a:prstClr val="black"/>
                </a:solidFill>
                <a:latin typeface="Arial"/>
                <a:cs typeface="Arial"/>
              </a:rPr>
              <a:t>62</a:t>
            </a:r>
            <a:endParaRPr sz="8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8234781" y="2187502"/>
            <a:ext cx="405587" cy="100247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819710" y="2357581"/>
            <a:ext cx="1123474" cy="605314"/>
          </a:xfrm>
          <a:prstGeom prst="rect">
            <a:avLst/>
          </a:prstGeom>
        </p:spPr>
        <p:txBody>
          <a:bodyPr vert="horz" wrap="square" lIns="0" tIns="16193" rIns="0" bIns="0" rtlCol="0">
            <a:spAutoFit/>
          </a:bodyPr>
          <a:lstStyle/>
          <a:p>
            <a:pPr marL="9525" marR="3810">
              <a:lnSpc>
                <a:spcPct val="97400"/>
              </a:lnSpc>
              <a:spcBef>
                <a:spcPts val="127"/>
              </a:spcBef>
            </a:pPr>
            <a:r>
              <a:rPr spc="-4" dirty="0">
                <a:solidFill>
                  <a:prstClr val="black"/>
                </a:solidFill>
                <a:latin typeface="Arial"/>
                <a:cs typeface="Arial"/>
              </a:rPr>
              <a:t>S</a:t>
            </a:r>
            <a:r>
              <a:rPr spc="-8" dirty="0">
                <a:solidFill>
                  <a:prstClr val="black"/>
                </a:solidFill>
                <a:latin typeface="Arial"/>
                <a:cs typeface="Arial"/>
              </a:rPr>
              <a:t>t</a:t>
            </a:r>
            <a:r>
              <a:rPr spc="-4" dirty="0">
                <a:solidFill>
                  <a:prstClr val="black"/>
                </a:solidFill>
                <a:latin typeface="Arial"/>
                <a:cs typeface="Arial"/>
              </a:rPr>
              <a:t>ruc</a:t>
            </a:r>
            <a:r>
              <a:rPr spc="-8" dirty="0">
                <a:solidFill>
                  <a:prstClr val="black"/>
                </a:solidFill>
                <a:latin typeface="Arial"/>
                <a:cs typeface="Arial"/>
              </a:rPr>
              <a:t>t</a:t>
            </a:r>
            <a:r>
              <a:rPr spc="-4" dirty="0">
                <a:solidFill>
                  <a:prstClr val="black"/>
                </a:solidFill>
                <a:latin typeface="Arial"/>
                <a:cs typeface="Arial"/>
              </a:rPr>
              <a:t>uring  element</a:t>
            </a:r>
            <a:r>
              <a:rPr spc="-53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100" i="1" spc="-4" dirty="0">
                <a:solidFill>
                  <a:prstClr val="black"/>
                </a:solidFill>
                <a:latin typeface="Times New Roman"/>
                <a:cs typeface="Times New Roman"/>
              </a:rPr>
              <a:t>W</a:t>
            </a:r>
            <a:endParaRPr sz="21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372266" y="3085081"/>
            <a:ext cx="135731" cy="136095"/>
          </a:xfrm>
          <a:prstGeom prst="rect">
            <a:avLst/>
          </a:prstGeom>
        </p:spPr>
        <p:txBody>
          <a:bodyPr vert="horz" wrap="square" lIns="0" tIns="9049" rIns="0" bIns="0" rtlCol="0">
            <a:spAutoFit/>
          </a:bodyPr>
          <a:lstStyle/>
          <a:p>
            <a:pPr marL="9525">
              <a:spcBef>
                <a:spcPts val="71"/>
              </a:spcBef>
            </a:pPr>
            <a:r>
              <a:rPr sz="800" spc="-4" dirty="0">
                <a:solidFill>
                  <a:prstClr val="black"/>
                </a:solidFill>
                <a:latin typeface="Arial"/>
                <a:cs typeface="Arial"/>
              </a:rPr>
              <a:t>18</a:t>
            </a:r>
            <a:endParaRPr sz="8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207456" y="2625715"/>
            <a:ext cx="115416" cy="135731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9525">
              <a:lnSpc>
                <a:spcPts val="874"/>
              </a:lnSpc>
            </a:pPr>
            <a:r>
              <a:rPr sz="800" dirty="0">
                <a:solidFill>
                  <a:prstClr val="black"/>
                </a:solidFill>
                <a:latin typeface="Arial"/>
                <a:cs typeface="Arial"/>
              </a:rPr>
              <a:t>62</a:t>
            </a:r>
            <a:endParaRPr sz="800">
              <a:solidFill>
                <a:prstClr val="black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6605513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Set operations on binary images: (from left to right </a:t>
            </a:r>
            <a:r>
              <a:rPr lang="en-US" dirty="0" smtClean="0"/>
              <a:t>)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(1) a binary image f, </a:t>
            </a:r>
            <a:br>
              <a:rPr lang="en-US" dirty="0"/>
            </a:br>
            <a:r>
              <a:rPr lang="en-US" dirty="0"/>
              <a:t>(2) a binary image g, </a:t>
            </a:r>
            <a:br>
              <a:rPr lang="en-US" dirty="0"/>
            </a:br>
            <a:r>
              <a:rPr lang="en-US" dirty="0"/>
              <a:t>(3) the complement </a:t>
            </a:r>
            <a:r>
              <a:rPr lang="en-US" dirty="0" smtClean="0"/>
              <a:t>f</a:t>
            </a:r>
            <a:r>
              <a:rPr lang="en-US" baseline="30000" dirty="0" smtClean="0"/>
              <a:t>c</a:t>
            </a:r>
            <a:r>
              <a:rPr lang="en-US" dirty="0"/>
              <a:t> of f, </a:t>
            </a:r>
            <a:br>
              <a:rPr lang="en-US" dirty="0"/>
            </a:br>
            <a:r>
              <a:rPr lang="en-US" dirty="0"/>
              <a:t>(4) the intersection f ∩ g, and </a:t>
            </a:r>
            <a:br>
              <a:rPr lang="en-US" dirty="0"/>
            </a:br>
            <a:r>
              <a:rPr lang="en-US" dirty="0"/>
              <a:t>(5) the union f ∪ g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825" y="2485647"/>
            <a:ext cx="8030003" cy="2287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9500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Dilation/erosion for </a:t>
            </a:r>
            <a:r>
              <a:rPr lang="en-GB" dirty="0" err="1"/>
              <a:t>gray</a:t>
            </a:r>
            <a:r>
              <a:rPr lang="en-GB" dirty="0"/>
              <a:t>-level </a:t>
            </a:r>
            <a:r>
              <a:rPr lang="en-GB" dirty="0" smtClean="0"/>
              <a:t>images</a:t>
            </a:r>
            <a:endParaRPr lang="en-GB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Explicit decomposition into threshold sets not required in practice</a:t>
            </a:r>
          </a:p>
          <a:p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9EFE2467-D6AC-4B1D-A38D-4915243AD3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035" y="1286110"/>
            <a:ext cx="5322094" cy="194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52839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Dilation in </a:t>
            </a:r>
            <a:r>
              <a:rPr lang="en-US" dirty="0" err="1"/>
              <a:t>Grascale</a:t>
            </a:r>
            <a:r>
              <a:rPr lang="en-US" dirty="0"/>
              <a:t> </a:t>
            </a:r>
            <a:r>
              <a:rPr lang="en-US" dirty="0" smtClean="0"/>
              <a:t>image – </a:t>
            </a:r>
            <a:r>
              <a:rPr lang="en-US" b="1" dirty="0" smtClean="0">
                <a:solidFill>
                  <a:srgbClr val="FF0000"/>
                </a:solidFill>
              </a:rPr>
              <a:t>Ex. 10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68" y="1078787"/>
            <a:ext cx="8961310" cy="3534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344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9049" rIns="0" bIns="0" rtlCol="0">
            <a:spAutoFit/>
          </a:bodyPr>
          <a:lstStyle/>
          <a:p>
            <a:pPr marL="9525">
              <a:spcBef>
                <a:spcPts val="71"/>
              </a:spcBef>
            </a:pPr>
            <a:r>
              <a:rPr spc="-4" dirty="0"/>
              <a:t>1-d illustration of erosion and</a:t>
            </a:r>
            <a:r>
              <a:rPr spc="-49" dirty="0"/>
              <a:t> </a:t>
            </a:r>
            <a:r>
              <a:rPr spc="-4" dirty="0"/>
              <a:t>dilation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object 4"/>
          <p:cNvSpPr/>
          <p:nvPr/>
        </p:nvSpPr>
        <p:spPr>
          <a:xfrm>
            <a:off x="1176784" y="655885"/>
            <a:ext cx="5480333" cy="41094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588026" y="4504805"/>
            <a:ext cx="1528504" cy="286136"/>
          </a:xfrm>
          <a:prstGeom prst="rect">
            <a:avLst/>
          </a:prstGeom>
        </p:spPr>
        <p:txBody>
          <a:bodyPr vert="horz" wrap="square" lIns="0" tIns="9049" rIns="0" bIns="0" rtlCol="0">
            <a:spAutoFit/>
          </a:bodyPr>
          <a:lstStyle/>
          <a:p>
            <a:pPr marL="9525">
              <a:spcBef>
                <a:spcPts val="71"/>
              </a:spcBef>
            </a:pPr>
            <a:r>
              <a:rPr spc="-4" dirty="0">
                <a:solidFill>
                  <a:prstClr val="black"/>
                </a:solidFill>
                <a:latin typeface="Arial"/>
                <a:cs typeface="Arial"/>
              </a:rPr>
              <a:t>Sample</a:t>
            </a:r>
            <a:r>
              <a:rPr spc="-49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pc="-4" dirty="0">
                <a:solidFill>
                  <a:prstClr val="black"/>
                </a:solidFill>
                <a:latin typeface="Arial"/>
                <a:cs typeface="Arial"/>
              </a:rPr>
              <a:t>no</a:t>
            </a:r>
            <a:r>
              <a:rPr sz="1100" spc="-4" dirty="0">
                <a:solidFill>
                  <a:prstClr val="black"/>
                </a:solidFill>
                <a:latin typeface="Arial"/>
                <a:cs typeface="Arial"/>
              </a:rPr>
              <a:t>.</a:t>
            </a:r>
            <a:endParaRPr sz="11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333885" y="2147299"/>
            <a:ext cx="179536" cy="1118162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9525">
              <a:lnSpc>
                <a:spcPts val="1384"/>
              </a:lnSpc>
            </a:pPr>
            <a:r>
              <a:rPr spc="-4" dirty="0">
                <a:solidFill>
                  <a:prstClr val="black"/>
                </a:solidFill>
                <a:latin typeface="Arial"/>
                <a:cs typeface="Arial"/>
              </a:rPr>
              <a:t>Amplitude</a:t>
            </a:r>
            <a:endParaRPr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346469" y="1016766"/>
            <a:ext cx="2273549" cy="1435169"/>
          </a:xfrm>
          <a:prstGeom prst="rect">
            <a:avLst/>
          </a:prstGeom>
        </p:spPr>
        <p:txBody>
          <a:bodyPr vert="horz" wrap="square" lIns="0" tIns="9049" rIns="0" bIns="0" rtlCol="0">
            <a:spAutoFit/>
          </a:bodyPr>
          <a:lstStyle/>
          <a:p>
            <a:pPr marL="9525">
              <a:lnSpc>
                <a:spcPts val="1800"/>
              </a:lnSpc>
              <a:spcBef>
                <a:spcPts val="71"/>
              </a:spcBef>
            </a:pPr>
            <a:r>
              <a:rPr sz="1500" spc="-4" dirty="0">
                <a:solidFill>
                  <a:srgbClr val="FF0000"/>
                </a:solidFill>
                <a:latin typeface="Arial"/>
                <a:cs typeface="Arial"/>
              </a:rPr>
              <a:t>——Dilation</a:t>
            </a:r>
            <a:endParaRPr sz="1500" dirty="0">
              <a:solidFill>
                <a:prstClr val="black"/>
              </a:solidFill>
              <a:latin typeface="Arial"/>
              <a:cs typeface="Arial"/>
            </a:endParaRPr>
          </a:p>
          <a:p>
            <a:pPr marL="9525">
              <a:lnSpc>
                <a:spcPts val="1796"/>
              </a:lnSpc>
            </a:pPr>
            <a:r>
              <a:rPr sz="1500" spc="-4" dirty="0">
                <a:solidFill>
                  <a:srgbClr val="00FF00"/>
                </a:solidFill>
                <a:latin typeface="Arial"/>
                <a:cs typeface="Arial"/>
              </a:rPr>
              <a:t>——Erosion</a:t>
            </a:r>
            <a:endParaRPr sz="1500" dirty="0">
              <a:solidFill>
                <a:prstClr val="black"/>
              </a:solidFill>
              <a:latin typeface="Arial"/>
              <a:cs typeface="Arial"/>
            </a:endParaRPr>
          </a:p>
          <a:p>
            <a:pPr marL="9525">
              <a:lnSpc>
                <a:spcPts val="1800"/>
              </a:lnSpc>
            </a:pPr>
            <a:r>
              <a:rPr sz="1500" spc="-4" dirty="0">
                <a:solidFill>
                  <a:srgbClr val="0033CC"/>
                </a:solidFill>
                <a:latin typeface="Arial"/>
                <a:cs typeface="Arial"/>
              </a:rPr>
              <a:t>——</a:t>
            </a:r>
            <a:r>
              <a:rPr sz="1500" spc="-4" dirty="0">
                <a:solidFill>
                  <a:srgbClr val="3333CC"/>
                </a:solidFill>
                <a:latin typeface="Arial"/>
                <a:cs typeface="Arial"/>
              </a:rPr>
              <a:t>Original</a:t>
            </a:r>
            <a:endParaRPr sz="1500" dirty="0">
              <a:solidFill>
                <a:prstClr val="black"/>
              </a:solidFill>
              <a:latin typeface="Arial"/>
              <a:cs typeface="Arial"/>
            </a:endParaRPr>
          </a:p>
          <a:p>
            <a:pPr>
              <a:spcBef>
                <a:spcPts val="30"/>
              </a:spcBef>
            </a:pPr>
            <a:endParaRPr sz="2100" dirty="0">
              <a:solidFill>
                <a:prstClr val="black"/>
              </a:solidFill>
              <a:latin typeface="Arial"/>
              <a:cs typeface="Arial"/>
            </a:endParaRPr>
          </a:p>
          <a:p>
            <a:pPr marL="30480" marR="3810">
              <a:lnSpc>
                <a:spcPts val="1575"/>
              </a:lnSpc>
            </a:pPr>
            <a:r>
              <a:rPr spc="-4" dirty="0">
                <a:solidFill>
                  <a:prstClr val="black"/>
                </a:solidFill>
                <a:latin typeface="Arial"/>
                <a:cs typeface="Arial"/>
              </a:rPr>
              <a:t>Structuring</a:t>
            </a:r>
            <a:r>
              <a:rPr spc="-30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pc="-4" dirty="0">
                <a:solidFill>
                  <a:prstClr val="black"/>
                </a:solidFill>
                <a:latin typeface="Arial"/>
                <a:cs typeface="Arial"/>
              </a:rPr>
              <a:t>element:  horizontal</a:t>
            </a:r>
            <a:r>
              <a:rPr spc="-8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pc="-4" dirty="0">
                <a:solidFill>
                  <a:prstClr val="black"/>
                </a:solidFill>
                <a:latin typeface="Arial"/>
                <a:cs typeface="Arial"/>
              </a:rPr>
              <a:t>line</a:t>
            </a:r>
            <a:endParaRPr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897973" y="684448"/>
            <a:ext cx="1845469" cy="203421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33814" rIns="0" bIns="0" rtlCol="0">
            <a:spAutoFit/>
          </a:bodyPr>
          <a:lstStyle/>
          <a:p>
            <a:pPr marL="68104">
              <a:spcBef>
                <a:spcPts val="266"/>
              </a:spcBef>
            </a:pPr>
            <a:r>
              <a:rPr sz="1100" spc="-4" dirty="0">
                <a:solidFill>
                  <a:prstClr val="black"/>
                </a:solidFill>
                <a:latin typeface="Arial"/>
                <a:cs typeface="Arial"/>
              </a:rPr>
              <a:t>Structuring element length =</a:t>
            </a:r>
            <a:endParaRPr sz="1100">
              <a:solidFill>
                <a:prstClr val="black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88351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9049" rIns="0" bIns="0" rtlCol="0">
            <a:spAutoFit/>
          </a:bodyPr>
          <a:lstStyle/>
          <a:p>
            <a:pPr marL="9525">
              <a:spcBef>
                <a:spcPts val="71"/>
              </a:spcBef>
            </a:pPr>
            <a:r>
              <a:rPr spc="-4" dirty="0"/>
              <a:t>Image</a:t>
            </a:r>
            <a:r>
              <a:rPr spc="-53" dirty="0"/>
              <a:t> </a:t>
            </a:r>
            <a:r>
              <a:rPr spc="-4" dirty="0"/>
              <a:t>example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object 4"/>
          <p:cNvSpPr txBox="1"/>
          <p:nvPr/>
        </p:nvSpPr>
        <p:spPr>
          <a:xfrm>
            <a:off x="677277" y="3175387"/>
            <a:ext cx="1564004" cy="247650"/>
          </a:xfrm>
          <a:prstGeom prst="rect">
            <a:avLst/>
          </a:prstGeom>
        </p:spPr>
        <p:txBody>
          <a:bodyPr vert="horz" wrap="square" lIns="0" tIns="9049" rIns="0" bIns="0" rtlCol="0">
            <a:spAutoFit/>
          </a:bodyPr>
          <a:lstStyle/>
          <a:p>
            <a:pPr marL="9525">
              <a:spcBef>
                <a:spcPts val="71"/>
              </a:spcBef>
            </a:pPr>
            <a:r>
              <a:rPr sz="1500" spc="-4" dirty="0">
                <a:solidFill>
                  <a:prstClr val="black"/>
                </a:solidFill>
                <a:latin typeface="Arial"/>
                <a:cs typeface="Arial"/>
              </a:rPr>
              <a:t>Original 394 x</a:t>
            </a:r>
            <a:r>
              <a:rPr sz="1500" spc="-38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500" spc="-4" dirty="0">
                <a:solidFill>
                  <a:prstClr val="black"/>
                </a:solidFill>
                <a:latin typeface="Arial"/>
                <a:cs typeface="Arial"/>
              </a:rPr>
              <a:t>305</a:t>
            </a:r>
            <a:endParaRPr sz="15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652447" y="3175387"/>
            <a:ext cx="1860233" cy="247650"/>
          </a:xfrm>
          <a:prstGeom prst="rect">
            <a:avLst/>
          </a:prstGeom>
        </p:spPr>
        <p:txBody>
          <a:bodyPr vert="horz" wrap="square" lIns="0" tIns="9049" rIns="0" bIns="0" rtlCol="0">
            <a:spAutoFit/>
          </a:bodyPr>
          <a:lstStyle/>
          <a:p>
            <a:pPr marL="9525">
              <a:spcBef>
                <a:spcPts val="71"/>
              </a:spcBef>
            </a:pPr>
            <a:r>
              <a:rPr sz="1500" spc="-4" dirty="0">
                <a:solidFill>
                  <a:prstClr val="black"/>
                </a:solidFill>
                <a:latin typeface="Arial"/>
                <a:cs typeface="Arial"/>
              </a:rPr>
              <a:t>Dilation 10x10</a:t>
            </a:r>
            <a:r>
              <a:rPr sz="1500" spc="-26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500" spc="-4" dirty="0">
                <a:solidFill>
                  <a:prstClr val="black"/>
                </a:solidFill>
                <a:latin typeface="Arial"/>
                <a:cs typeface="Arial"/>
              </a:rPr>
              <a:t>square</a:t>
            </a:r>
            <a:endParaRPr sz="15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62853" y="1022014"/>
            <a:ext cx="2816714" cy="21800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158509" y="1022014"/>
            <a:ext cx="2816714" cy="21800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154159" y="1022014"/>
            <a:ext cx="2816714" cy="218004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696742" y="3175387"/>
            <a:ext cx="1870710" cy="247650"/>
          </a:xfrm>
          <a:prstGeom prst="rect">
            <a:avLst/>
          </a:prstGeom>
        </p:spPr>
        <p:txBody>
          <a:bodyPr vert="horz" wrap="square" lIns="0" tIns="9049" rIns="0" bIns="0" rtlCol="0">
            <a:spAutoFit/>
          </a:bodyPr>
          <a:lstStyle/>
          <a:p>
            <a:pPr marL="9525">
              <a:spcBef>
                <a:spcPts val="71"/>
              </a:spcBef>
            </a:pPr>
            <a:r>
              <a:rPr sz="1500" spc="-4" dirty="0">
                <a:solidFill>
                  <a:prstClr val="black"/>
                </a:solidFill>
                <a:latin typeface="Arial"/>
                <a:cs typeface="Arial"/>
              </a:rPr>
              <a:t>Erosion 10x10</a:t>
            </a:r>
            <a:r>
              <a:rPr sz="1500" spc="-26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500" spc="-4" dirty="0">
                <a:solidFill>
                  <a:prstClr val="black"/>
                </a:solidFill>
                <a:latin typeface="Arial"/>
                <a:cs typeface="Arial"/>
              </a:rPr>
              <a:t>square</a:t>
            </a:r>
            <a:endParaRPr sz="1500">
              <a:solidFill>
                <a:prstClr val="black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06247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9049" rIns="0" bIns="0" rtlCol="0">
            <a:spAutoFit/>
          </a:bodyPr>
          <a:lstStyle/>
          <a:p>
            <a:pPr marL="9525">
              <a:spcBef>
                <a:spcPts val="71"/>
              </a:spcBef>
            </a:pPr>
            <a:r>
              <a:rPr spc="-4" dirty="0"/>
              <a:t>Flat dilation with different structuring</a:t>
            </a:r>
            <a:r>
              <a:rPr spc="-23" dirty="0"/>
              <a:t> </a:t>
            </a:r>
            <a:r>
              <a:rPr spc="-4" dirty="0"/>
              <a:t>elements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object 4"/>
          <p:cNvSpPr/>
          <p:nvPr/>
        </p:nvSpPr>
        <p:spPr>
          <a:xfrm>
            <a:off x="199825" y="880443"/>
            <a:ext cx="2072078" cy="1603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747834" y="883920"/>
            <a:ext cx="2072078" cy="160371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06838" y="2502903"/>
            <a:ext cx="675323" cy="247650"/>
          </a:xfrm>
          <a:prstGeom prst="rect">
            <a:avLst/>
          </a:prstGeom>
        </p:spPr>
        <p:txBody>
          <a:bodyPr vert="horz" wrap="square" lIns="0" tIns="9049" rIns="0" bIns="0" rtlCol="0">
            <a:spAutoFit/>
          </a:bodyPr>
          <a:lstStyle/>
          <a:p>
            <a:pPr marL="9525">
              <a:spcBef>
                <a:spcPts val="71"/>
              </a:spcBef>
            </a:pPr>
            <a:r>
              <a:rPr sz="1500" spc="-4" dirty="0">
                <a:solidFill>
                  <a:prstClr val="black"/>
                </a:solidFill>
                <a:latin typeface="Arial"/>
                <a:cs typeface="Arial"/>
              </a:rPr>
              <a:t>Original</a:t>
            </a:r>
            <a:endParaRPr sz="15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382497" y="887205"/>
            <a:ext cx="2072078" cy="160371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380516" y="2860120"/>
            <a:ext cx="2072078" cy="160371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060106" y="2502903"/>
            <a:ext cx="781050" cy="247650"/>
          </a:xfrm>
          <a:prstGeom prst="rect">
            <a:avLst/>
          </a:prstGeom>
        </p:spPr>
        <p:txBody>
          <a:bodyPr vert="horz" wrap="square" lIns="0" tIns="9049" rIns="0" bIns="0" rtlCol="0">
            <a:spAutoFit/>
          </a:bodyPr>
          <a:lstStyle/>
          <a:p>
            <a:pPr marL="9525">
              <a:spcBef>
                <a:spcPts val="71"/>
              </a:spcBef>
            </a:pPr>
            <a:r>
              <a:rPr sz="1500" spc="-4" dirty="0">
                <a:solidFill>
                  <a:prstClr val="black"/>
                </a:solidFill>
                <a:latin typeface="Arial"/>
                <a:cs typeface="Arial"/>
              </a:rPr>
              <a:t>Diamond</a:t>
            </a:r>
            <a:endParaRPr sz="15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565171" y="880443"/>
            <a:ext cx="2072068" cy="160371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564075" y="2860120"/>
            <a:ext cx="2072078" cy="160371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079328" y="4478014"/>
            <a:ext cx="685800" cy="247650"/>
          </a:xfrm>
          <a:prstGeom prst="rect">
            <a:avLst/>
          </a:prstGeom>
        </p:spPr>
        <p:txBody>
          <a:bodyPr vert="horz" wrap="square" lIns="0" tIns="9049" rIns="0" bIns="0" rtlCol="0">
            <a:spAutoFit/>
          </a:bodyPr>
          <a:lstStyle/>
          <a:p>
            <a:pPr marL="9525">
              <a:spcBef>
                <a:spcPts val="71"/>
              </a:spcBef>
            </a:pPr>
            <a:r>
              <a:rPr sz="1500" spc="-4" dirty="0">
                <a:solidFill>
                  <a:prstClr val="black"/>
                </a:solidFill>
                <a:latin typeface="Arial"/>
                <a:cs typeface="Arial"/>
              </a:rPr>
              <a:t>9</a:t>
            </a:r>
            <a:r>
              <a:rPr sz="1500" spc="-53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500" spc="-4" dirty="0">
                <a:solidFill>
                  <a:prstClr val="black"/>
                </a:solidFill>
                <a:latin typeface="Arial"/>
                <a:cs typeface="Arial"/>
              </a:rPr>
              <a:t>points</a:t>
            </a:r>
            <a:endParaRPr sz="15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203149" y="2502903"/>
            <a:ext cx="1225391" cy="247650"/>
          </a:xfrm>
          <a:prstGeom prst="rect">
            <a:avLst/>
          </a:prstGeom>
        </p:spPr>
        <p:txBody>
          <a:bodyPr vert="horz" wrap="square" lIns="0" tIns="9049" rIns="0" bIns="0" rtlCol="0">
            <a:spAutoFit/>
          </a:bodyPr>
          <a:lstStyle/>
          <a:p>
            <a:pPr marL="9525">
              <a:spcBef>
                <a:spcPts val="71"/>
              </a:spcBef>
            </a:pPr>
            <a:r>
              <a:rPr sz="1500" spc="-4" dirty="0">
                <a:solidFill>
                  <a:prstClr val="black"/>
                </a:solidFill>
                <a:latin typeface="Arial"/>
                <a:cs typeface="Arial"/>
              </a:rPr>
              <a:t>20 degree</a:t>
            </a:r>
            <a:r>
              <a:rPr sz="1500" spc="-41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500" spc="-4" dirty="0">
                <a:solidFill>
                  <a:prstClr val="black"/>
                </a:solidFill>
                <a:latin typeface="Arial"/>
                <a:cs typeface="Arial"/>
              </a:rPr>
              <a:t>line</a:t>
            </a:r>
            <a:endParaRPr sz="15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382388" y="2502903"/>
            <a:ext cx="389096" cy="247650"/>
          </a:xfrm>
          <a:prstGeom prst="rect">
            <a:avLst/>
          </a:prstGeom>
        </p:spPr>
        <p:txBody>
          <a:bodyPr vert="horz" wrap="square" lIns="0" tIns="9049" rIns="0" bIns="0" rtlCol="0">
            <a:spAutoFit/>
          </a:bodyPr>
          <a:lstStyle/>
          <a:p>
            <a:pPr marL="9525">
              <a:spcBef>
                <a:spcPts val="71"/>
              </a:spcBef>
            </a:pPr>
            <a:r>
              <a:rPr sz="1500" spc="-4" dirty="0">
                <a:solidFill>
                  <a:prstClr val="black"/>
                </a:solidFill>
                <a:latin typeface="Arial"/>
                <a:cs typeface="Arial"/>
              </a:rPr>
              <a:t>Disk</a:t>
            </a:r>
            <a:endParaRPr sz="15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877666" y="4478014"/>
            <a:ext cx="1447323" cy="247650"/>
          </a:xfrm>
          <a:prstGeom prst="rect">
            <a:avLst/>
          </a:prstGeom>
        </p:spPr>
        <p:txBody>
          <a:bodyPr vert="horz" wrap="square" lIns="0" tIns="9049" rIns="0" bIns="0" rtlCol="0">
            <a:spAutoFit/>
          </a:bodyPr>
          <a:lstStyle/>
          <a:p>
            <a:pPr marL="9525">
              <a:spcBef>
                <a:spcPts val="71"/>
              </a:spcBef>
            </a:pPr>
            <a:r>
              <a:rPr sz="1500" spc="-4" dirty="0">
                <a:solidFill>
                  <a:prstClr val="black"/>
                </a:solidFill>
                <a:latin typeface="Arial"/>
                <a:cs typeface="Arial"/>
              </a:rPr>
              <a:t>2 horizontal</a:t>
            </a:r>
            <a:r>
              <a:rPr sz="1500" spc="-34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500" spc="-4" dirty="0">
                <a:solidFill>
                  <a:prstClr val="black"/>
                </a:solidFill>
                <a:latin typeface="Arial"/>
                <a:cs typeface="Arial"/>
              </a:rPr>
              <a:t>lines</a:t>
            </a:r>
            <a:endParaRPr sz="1500">
              <a:solidFill>
                <a:prstClr val="black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69055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584CA82-816E-4FCC-BA59-29FC8FE879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Thresholding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B0C4E7C-F0D5-46D9-8BE4-1F4C09F89E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F50C7B3D-5036-473A-94CA-CF65A4A68E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741" y="1368028"/>
            <a:ext cx="8722519" cy="2407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76869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9049" rIns="0" bIns="0" rtlCol="0">
            <a:spAutoFit/>
          </a:bodyPr>
          <a:lstStyle/>
          <a:p>
            <a:pPr marL="9525">
              <a:spcBef>
                <a:spcPts val="71"/>
              </a:spcBef>
            </a:pPr>
            <a:r>
              <a:rPr spc="-4" dirty="0"/>
              <a:t>Example: counting</a:t>
            </a:r>
            <a:r>
              <a:rPr spc="-38" dirty="0"/>
              <a:t> </a:t>
            </a:r>
            <a:r>
              <a:rPr spc="-4" dirty="0"/>
              <a:t>coins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object 4"/>
          <p:cNvSpPr/>
          <p:nvPr/>
        </p:nvSpPr>
        <p:spPr>
          <a:xfrm>
            <a:off x="273477" y="1738285"/>
            <a:ext cx="1997268" cy="163824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85548" y="3398091"/>
            <a:ext cx="675323" cy="247650"/>
          </a:xfrm>
          <a:prstGeom prst="rect">
            <a:avLst/>
          </a:prstGeom>
        </p:spPr>
        <p:txBody>
          <a:bodyPr vert="horz" wrap="square" lIns="0" tIns="9049" rIns="0" bIns="0" rtlCol="0">
            <a:spAutoFit/>
          </a:bodyPr>
          <a:lstStyle/>
          <a:p>
            <a:pPr marL="9525">
              <a:spcBef>
                <a:spcPts val="71"/>
              </a:spcBef>
            </a:pPr>
            <a:r>
              <a:rPr sz="1500" spc="-4" dirty="0">
                <a:solidFill>
                  <a:prstClr val="black"/>
                </a:solidFill>
                <a:latin typeface="Arial"/>
                <a:cs typeface="Arial"/>
              </a:rPr>
              <a:t>Original</a:t>
            </a:r>
            <a:endParaRPr sz="15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885409" y="2520505"/>
            <a:ext cx="1013936" cy="247650"/>
          </a:xfrm>
          <a:prstGeom prst="rect">
            <a:avLst/>
          </a:prstGeom>
        </p:spPr>
        <p:txBody>
          <a:bodyPr vert="horz" wrap="square" lIns="0" tIns="9049" rIns="0" bIns="0" rtlCol="0">
            <a:spAutoFit/>
          </a:bodyPr>
          <a:lstStyle/>
          <a:p>
            <a:pPr marL="9525">
              <a:spcBef>
                <a:spcPts val="71"/>
              </a:spcBef>
            </a:pPr>
            <a:r>
              <a:rPr sz="1500" spc="-4" dirty="0">
                <a:solidFill>
                  <a:prstClr val="black"/>
                </a:solidFill>
                <a:latin typeface="Arial"/>
                <a:cs typeface="Arial"/>
              </a:rPr>
              <a:t>thresholded</a:t>
            </a:r>
            <a:endParaRPr sz="15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499827" y="2856517"/>
            <a:ext cx="1997430" cy="163824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256921" y="4447671"/>
            <a:ext cx="622458" cy="247650"/>
          </a:xfrm>
          <a:prstGeom prst="rect">
            <a:avLst/>
          </a:prstGeom>
        </p:spPr>
        <p:txBody>
          <a:bodyPr vert="horz" wrap="square" lIns="0" tIns="9049" rIns="0" bIns="0" rtlCol="0">
            <a:spAutoFit/>
          </a:bodyPr>
          <a:lstStyle/>
          <a:p>
            <a:pPr marL="9525">
              <a:spcBef>
                <a:spcPts val="71"/>
              </a:spcBef>
            </a:pPr>
            <a:r>
              <a:rPr sz="1500" spc="-4" dirty="0">
                <a:solidFill>
                  <a:prstClr val="black"/>
                </a:solidFill>
                <a:latin typeface="Arial"/>
                <a:cs typeface="Arial"/>
              </a:rPr>
              <a:t>dilation</a:t>
            </a:r>
            <a:endParaRPr sz="15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642094" y="870510"/>
            <a:ext cx="1997268" cy="163824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866954" y="1714263"/>
            <a:ext cx="1997430" cy="163824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199866" y="3343952"/>
            <a:ext cx="1162050" cy="475774"/>
          </a:xfrm>
          <a:prstGeom prst="rect">
            <a:avLst/>
          </a:prstGeom>
        </p:spPr>
        <p:txBody>
          <a:bodyPr vert="horz" wrap="square" lIns="0" tIns="9049" rIns="0" bIns="0" rtlCol="0">
            <a:spAutoFit/>
          </a:bodyPr>
          <a:lstStyle/>
          <a:p>
            <a:pPr marL="62389" marR="3810" indent="-53340">
              <a:spcBef>
                <a:spcPts val="71"/>
              </a:spcBef>
            </a:pPr>
            <a:r>
              <a:rPr sz="1500" spc="-4" dirty="0">
                <a:solidFill>
                  <a:prstClr val="black"/>
                </a:solidFill>
                <a:latin typeface="Arial"/>
                <a:cs typeface="Arial"/>
              </a:rPr>
              <a:t>20</a:t>
            </a:r>
            <a:r>
              <a:rPr sz="1500" spc="-53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500" spc="-4" dirty="0">
                <a:solidFill>
                  <a:prstClr val="black"/>
                </a:solidFill>
                <a:latin typeface="Arial"/>
                <a:cs typeface="Arial"/>
              </a:rPr>
              <a:t>connected  components</a:t>
            </a:r>
            <a:endParaRPr sz="15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471032" y="857650"/>
            <a:ext cx="2028644" cy="166397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568563" y="4487752"/>
            <a:ext cx="2103596" cy="247650"/>
          </a:xfrm>
          <a:prstGeom prst="rect">
            <a:avLst/>
          </a:prstGeom>
        </p:spPr>
        <p:txBody>
          <a:bodyPr vert="horz" wrap="square" lIns="0" tIns="9049" rIns="0" bIns="0" rtlCol="0">
            <a:spAutoFit/>
          </a:bodyPr>
          <a:lstStyle/>
          <a:p>
            <a:pPr marL="9525">
              <a:spcBef>
                <a:spcPts val="71"/>
              </a:spcBef>
            </a:pPr>
            <a:r>
              <a:rPr sz="1500" spc="-4" dirty="0">
                <a:solidFill>
                  <a:prstClr val="black"/>
                </a:solidFill>
                <a:latin typeface="Arial"/>
                <a:cs typeface="Arial"/>
              </a:rPr>
              <a:t>thresholded after</a:t>
            </a:r>
            <a:r>
              <a:rPr sz="1500" spc="-11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500" spc="-4" dirty="0">
                <a:solidFill>
                  <a:prstClr val="black"/>
                </a:solidFill>
                <a:latin typeface="Arial"/>
                <a:cs typeface="Arial"/>
              </a:rPr>
              <a:t>dilation</a:t>
            </a:r>
            <a:endParaRPr sz="15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4598689" y="2858312"/>
            <a:ext cx="2028882" cy="166397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597179" y="2502362"/>
            <a:ext cx="2050733" cy="247650"/>
          </a:xfrm>
          <a:prstGeom prst="rect">
            <a:avLst/>
          </a:prstGeom>
        </p:spPr>
        <p:txBody>
          <a:bodyPr vert="horz" wrap="square" lIns="0" tIns="9049" rIns="0" bIns="0" rtlCol="0">
            <a:spAutoFit/>
          </a:bodyPr>
          <a:lstStyle/>
          <a:p>
            <a:pPr marL="9525">
              <a:spcBef>
                <a:spcPts val="71"/>
              </a:spcBef>
            </a:pPr>
            <a:r>
              <a:rPr sz="1500" spc="-4" dirty="0">
                <a:solidFill>
                  <a:prstClr val="black"/>
                </a:solidFill>
                <a:latin typeface="Arial"/>
                <a:cs typeface="Arial"/>
              </a:rPr>
              <a:t>1 connected</a:t>
            </a:r>
            <a:r>
              <a:rPr sz="1500" spc="-26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500" spc="-4" dirty="0">
                <a:solidFill>
                  <a:prstClr val="black"/>
                </a:solidFill>
                <a:latin typeface="Arial"/>
                <a:cs typeface="Arial"/>
              </a:rPr>
              <a:t>component</a:t>
            </a:r>
            <a:endParaRPr sz="1500">
              <a:solidFill>
                <a:prstClr val="black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2135706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9049" rIns="0" bIns="0" rtlCol="0">
            <a:spAutoFit/>
          </a:bodyPr>
          <a:lstStyle/>
          <a:p>
            <a:pPr marL="9525">
              <a:spcBef>
                <a:spcPts val="71"/>
              </a:spcBef>
            </a:pPr>
            <a:r>
              <a:rPr spc="-4" dirty="0"/>
              <a:t>Example: chain link fence hole</a:t>
            </a:r>
            <a:r>
              <a:rPr spc="-26" dirty="0"/>
              <a:t> </a:t>
            </a:r>
            <a:r>
              <a:rPr spc="-4" dirty="0"/>
              <a:t>detection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object 3"/>
          <p:cNvSpPr/>
          <p:nvPr/>
        </p:nvSpPr>
        <p:spPr>
          <a:xfrm>
            <a:off x="6403581" y="1015984"/>
            <a:ext cx="2356656" cy="20549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88005" y="1013288"/>
            <a:ext cx="2356656" cy="20549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96004" y="3308537"/>
            <a:ext cx="1904048" cy="624690"/>
          </a:xfrm>
          <a:prstGeom prst="rect">
            <a:avLst/>
          </a:prstGeom>
        </p:spPr>
        <p:txBody>
          <a:bodyPr vert="horz" wrap="square" lIns="0" tIns="9049" rIns="0" bIns="0" rtlCol="0">
            <a:spAutoFit/>
          </a:bodyPr>
          <a:lstStyle/>
          <a:p>
            <a:pPr algn="ctr">
              <a:lnSpc>
                <a:spcPts val="1579"/>
              </a:lnSpc>
              <a:spcBef>
                <a:spcPts val="71"/>
              </a:spcBef>
            </a:pPr>
            <a:r>
              <a:rPr spc="-4" dirty="0">
                <a:solidFill>
                  <a:prstClr val="black"/>
                </a:solidFill>
                <a:latin typeface="Arial"/>
                <a:cs typeface="Arial"/>
              </a:rPr>
              <a:t>Original grayscale</a:t>
            </a:r>
            <a:r>
              <a:rPr spc="-1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pc="-4" dirty="0">
                <a:solidFill>
                  <a:prstClr val="black"/>
                </a:solidFill>
                <a:latin typeface="Arial"/>
                <a:cs typeface="Arial"/>
              </a:rPr>
              <a:t>image</a:t>
            </a:r>
            <a:endParaRPr dirty="0">
              <a:solidFill>
                <a:prstClr val="black"/>
              </a:solidFill>
              <a:latin typeface="Arial"/>
              <a:cs typeface="Arial"/>
            </a:endParaRPr>
          </a:p>
          <a:p>
            <a:pPr marL="40481" algn="ctr">
              <a:lnSpc>
                <a:spcPts val="1624"/>
              </a:lnSpc>
            </a:pPr>
            <a:r>
              <a:rPr sz="1400" i="1" spc="-23" dirty="0">
                <a:solidFill>
                  <a:prstClr val="black"/>
                </a:solidFill>
                <a:latin typeface="Arial"/>
                <a:cs typeface="Arial"/>
              </a:rPr>
              <a:t>Fence (1023 </a:t>
            </a:r>
            <a:r>
              <a:rPr spc="-4" dirty="0">
                <a:solidFill>
                  <a:prstClr val="black"/>
                </a:solidFill>
                <a:latin typeface="Arial"/>
                <a:cs typeface="Arial"/>
              </a:rPr>
              <a:t>x</a:t>
            </a:r>
            <a:r>
              <a:rPr spc="-11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pc="-26" dirty="0">
                <a:solidFill>
                  <a:prstClr val="black"/>
                </a:solidFill>
                <a:latin typeface="Arial"/>
                <a:cs typeface="Arial"/>
              </a:rPr>
              <a:t>1173</a:t>
            </a:r>
            <a:r>
              <a:rPr sz="1400" i="1" spc="-26" dirty="0">
                <a:solidFill>
                  <a:prstClr val="black"/>
                </a:solidFill>
                <a:latin typeface="Arial"/>
                <a:cs typeface="Arial"/>
              </a:rPr>
              <a:t>)</a:t>
            </a:r>
            <a:endParaRPr sz="14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590368" y="3308623"/>
            <a:ext cx="1996440" cy="563135"/>
          </a:xfrm>
          <a:prstGeom prst="rect">
            <a:avLst/>
          </a:prstGeom>
        </p:spPr>
        <p:txBody>
          <a:bodyPr vert="horz" wrap="square" lIns="0" tIns="9049" rIns="0" bIns="0" rtlCol="0">
            <a:spAutoFit/>
          </a:bodyPr>
          <a:lstStyle/>
          <a:p>
            <a:pPr marL="9525">
              <a:spcBef>
                <a:spcPts val="71"/>
              </a:spcBef>
            </a:pPr>
            <a:r>
              <a:rPr spc="-4" dirty="0">
                <a:solidFill>
                  <a:prstClr val="black"/>
                </a:solidFill>
                <a:latin typeface="Arial"/>
                <a:cs typeface="Arial"/>
              </a:rPr>
              <a:t>Binarized by</a:t>
            </a:r>
            <a:r>
              <a:rPr spc="-34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pc="-4" dirty="0">
                <a:solidFill>
                  <a:prstClr val="black"/>
                </a:solidFill>
                <a:latin typeface="Arial"/>
                <a:cs typeface="Arial"/>
              </a:rPr>
              <a:t>Thresholding</a:t>
            </a:r>
            <a:endParaRPr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395996" y="1015984"/>
            <a:ext cx="2356656" cy="20549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552241" y="3308624"/>
            <a:ext cx="2046923" cy="636232"/>
          </a:xfrm>
          <a:prstGeom prst="rect">
            <a:avLst/>
          </a:prstGeom>
        </p:spPr>
        <p:txBody>
          <a:bodyPr vert="horz" wrap="square" lIns="0" tIns="20479" rIns="0" bIns="0" rtlCol="0">
            <a:spAutoFit/>
          </a:bodyPr>
          <a:lstStyle/>
          <a:p>
            <a:pPr marL="9525" marR="3810" indent="37624">
              <a:lnSpc>
                <a:spcPts val="1575"/>
              </a:lnSpc>
              <a:spcBef>
                <a:spcPts val="161"/>
              </a:spcBef>
            </a:pPr>
            <a:r>
              <a:rPr spc="-4" dirty="0">
                <a:solidFill>
                  <a:prstClr val="black"/>
                </a:solidFill>
                <a:latin typeface="Arial"/>
                <a:cs typeface="Arial"/>
              </a:rPr>
              <a:t>Flat erosion with 151x151  “cross” structuring</a:t>
            </a:r>
            <a:r>
              <a:rPr spc="-11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pc="-4" dirty="0">
                <a:solidFill>
                  <a:prstClr val="black"/>
                </a:solidFill>
                <a:latin typeface="Arial"/>
                <a:cs typeface="Arial"/>
              </a:rPr>
              <a:t>element</a:t>
            </a:r>
            <a:endParaRPr>
              <a:solidFill>
                <a:prstClr val="black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024329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9049" rIns="0" bIns="0" rtlCol="0">
            <a:spAutoFit/>
          </a:bodyPr>
          <a:lstStyle/>
          <a:p>
            <a:pPr marL="9525">
              <a:spcBef>
                <a:spcPts val="71"/>
              </a:spcBef>
            </a:pPr>
            <a:r>
              <a:rPr spc="-4" dirty="0"/>
              <a:t>Morphological edge</a:t>
            </a:r>
            <a:r>
              <a:rPr spc="-26" dirty="0"/>
              <a:t> </a:t>
            </a:r>
            <a:r>
              <a:rPr spc="-4" dirty="0"/>
              <a:t>detector</a:t>
            </a:r>
          </a:p>
        </p:txBody>
      </p:sp>
      <p:sp>
        <p:nvSpPr>
          <p:cNvPr id="16" name="Content Placeholder 1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object 4"/>
          <p:cNvSpPr txBox="1"/>
          <p:nvPr/>
        </p:nvSpPr>
        <p:spPr>
          <a:xfrm>
            <a:off x="2960970" y="3043799"/>
            <a:ext cx="789623" cy="293370"/>
          </a:xfrm>
          <a:prstGeom prst="rect">
            <a:avLst/>
          </a:prstGeom>
        </p:spPr>
        <p:txBody>
          <a:bodyPr vert="horz" wrap="square" lIns="0" tIns="9049" rIns="0" bIns="0" rtlCol="0">
            <a:spAutoFit/>
          </a:bodyPr>
          <a:lstStyle/>
          <a:p>
            <a:pPr marL="9525">
              <a:spcBef>
                <a:spcPts val="71"/>
              </a:spcBef>
            </a:pPr>
            <a:r>
              <a:rPr sz="1500" spc="-4" dirty="0">
                <a:solidFill>
                  <a:prstClr val="black"/>
                </a:solidFill>
                <a:latin typeface="Arial"/>
                <a:cs typeface="Arial"/>
              </a:rPr>
              <a:t>dilation</a:t>
            </a:r>
            <a:r>
              <a:rPr sz="1500" spc="-4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i="1" spc="-4" dirty="0">
                <a:solidFill>
                  <a:prstClr val="black"/>
                </a:solidFill>
                <a:latin typeface="Times New Roman"/>
                <a:cs typeface="Times New Roman"/>
              </a:rPr>
              <a:t>g</a:t>
            </a:r>
            <a:endParaRPr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94527" y="3043799"/>
            <a:ext cx="749141" cy="293370"/>
          </a:xfrm>
          <a:prstGeom prst="rect">
            <a:avLst/>
          </a:prstGeom>
        </p:spPr>
        <p:txBody>
          <a:bodyPr vert="horz" wrap="square" lIns="0" tIns="9049" rIns="0" bIns="0" rtlCol="0">
            <a:spAutoFit/>
          </a:bodyPr>
          <a:lstStyle/>
          <a:p>
            <a:pPr marL="9525">
              <a:spcBef>
                <a:spcPts val="71"/>
              </a:spcBef>
            </a:pPr>
            <a:r>
              <a:rPr sz="1500" spc="-4" dirty="0">
                <a:solidFill>
                  <a:prstClr val="black"/>
                </a:solidFill>
                <a:latin typeface="Arial"/>
                <a:cs typeface="Arial"/>
              </a:rPr>
              <a:t>original</a:t>
            </a:r>
            <a:r>
              <a:rPr sz="1500" spc="-4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i="1" spc="-4" dirty="0">
                <a:solidFill>
                  <a:prstClr val="black"/>
                </a:solidFill>
                <a:latin typeface="Times New Roman"/>
                <a:cs typeface="Times New Roman"/>
              </a:rPr>
              <a:t>f</a:t>
            </a:r>
            <a:endParaRPr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276530" y="3110405"/>
            <a:ext cx="402431" cy="2180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10"/>
              </a:lnSpc>
            </a:pPr>
            <a:r>
              <a:rPr spc="-4" dirty="0">
                <a:solidFill>
                  <a:prstClr val="black"/>
                </a:solidFill>
                <a:latin typeface="Times New Roman"/>
                <a:cs typeface="Times New Roman"/>
              </a:rPr>
              <a:t>|</a:t>
            </a:r>
            <a:r>
              <a:rPr i="1" spc="-4" dirty="0">
                <a:solidFill>
                  <a:prstClr val="black"/>
                </a:solidFill>
                <a:latin typeface="Times New Roman"/>
                <a:cs typeface="Times New Roman"/>
              </a:rPr>
              <a:t>g-f</a:t>
            </a:r>
            <a:r>
              <a:rPr i="1" spc="-64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pc="-4" dirty="0">
                <a:solidFill>
                  <a:prstClr val="black"/>
                </a:solidFill>
                <a:latin typeface="Times New Roman"/>
                <a:cs typeface="Times New Roman"/>
              </a:rPr>
              <a:t>|</a:t>
            </a:r>
            <a:endParaRPr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783393" y="3081853"/>
            <a:ext cx="1013936" cy="247650"/>
          </a:xfrm>
          <a:prstGeom prst="rect">
            <a:avLst/>
          </a:prstGeom>
        </p:spPr>
        <p:txBody>
          <a:bodyPr vert="horz" wrap="square" lIns="0" tIns="9049" rIns="0" bIns="0" rtlCol="0">
            <a:spAutoFit/>
          </a:bodyPr>
          <a:lstStyle/>
          <a:p>
            <a:pPr marL="9525">
              <a:spcBef>
                <a:spcPts val="71"/>
              </a:spcBef>
            </a:pPr>
            <a:r>
              <a:rPr sz="1500" spc="-4" dirty="0">
                <a:solidFill>
                  <a:prstClr val="black"/>
                </a:solidFill>
                <a:latin typeface="Arial"/>
                <a:cs typeface="Arial"/>
              </a:rPr>
              <a:t>thresholded</a:t>
            </a:r>
            <a:endParaRPr sz="15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95648" y="1419340"/>
            <a:ext cx="2157794" cy="16180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616968" y="1419340"/>
            <a:ext cx="2157793" cy="16180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356303" y="1419340"/>
            <a:ext cx="2157794" cy="161804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877622" y="1419340"/>
            <a:ext cx="2157793" cy="161804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7282291" y="3092608"/>
            <a:ext cx="438150" cy="261938"/>
          </a:xfrm>
          <a:custGeom>
            <a:avLst/>
            <a:gdLst/>
            <a:ahLst/>
            <a:cxnLst/>
            <a:rect l="l" t="t" r="r" b="b"/>
            <a:pathLst>
              <a:path w="584200" h="349250">
                <a:moveTo>
                  <a:pt x="583601" y="0"/>
                </a:moveTo>
                <a:lnTo>
                  <a:pt x="0" y="0"/>
                </a:lnTo>
                <a:lnTo>
                  <a:pt x="0" y="348827"/>
                </a:lnTo>
                <a:lnTo>
                  <a:pt x="583601" y="348827"/>
                </a:lnTo>
                <a:lnTo>
                  <a:pt x="58360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304030" y="3066740"/>
            <a:ext cx="368618" cy="241413"/>
          </a:xfrm>
          <a:prstGeom prst="rect">
            <a:avLst/>
          </a:prstGeom>
        </p:spPr>
        <p:txBody>
          <a:bodyPr vert="horz" wrap="square" lIns="0" tIns="10478" rIns="0" bIns="0" rtlCol="0">
            <a:spAutoFit/>
          </a:bodyPr>
          <a:lstStyle/>
          <a:p>
            <a:pPr marL="9525">
              <a:spcBef>
                <a:spcPts val="83"/>
              </a:spcBef>
            </a:pPr>
            <a:r>
              <a:rPr sz="1500" i="1" spc="-34" dirty="0">
                <a:solidFill>
                  <a:prstClr val="black"/>
                </a:solidFill>
                <a:latin typeface="Times New Roman"/>
                <a:cs typeface="Times New Roman"/>
              </a:rPr>
              <a:t>g </a:t>
            </a:r>
            <a:r>
              <a:rPr sz="1500" spc="-34" dirty="0">
                <a:solidFill>
                  <a:prstClr val="black"/>
                </a:solidFill>
                <a:latin typeface="Symbol"/>
                <a:cs typeface="Symbol"/>
              </a:rPr>
              <a:t></a:t>
            </a:r>
            <a:r>
              <a:rPr sz="1500" spc="-11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500" i="1" spc="-19" dirty="0">
                <a:solidFill>
                  <a:prstClr val="black"/>
                </a:solidFill>
                <a:latin typeface="Times New Roman"/>
                <a:cs typeface="Times New Roman"/>
              </a:rPr>
              <a:t>f</a:t>
            </a:r>
            <a:endParaRPr sz="15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521475" y="3070228"/>
            <a:ext cx="367665" cy="24237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9525">
              <a:spcBef>
                <a:spcPts val="90"/>
              </a:spcBef>
            </a:pPr>
            <a:r>
              <a:rPr sz="1500" i="1" spc="-34" dirty="0">
                <a:solidFill>
                  <a:prstClr val="black"/>
                </a:solidFill>
                <a:latin typeface="Times New Roman"/>
                <a:cs typeface="Times New Roman"/>
              </a:rPr>
              <a:t>g </a:t>
            </a:r>
            <a:r>
              <a:rPr sz="1500" spc="-38" dirty="0">
                <a:solidFill>
                  <a:prstClr val="black"/>
                </a:solidFill>
                <a:latin typeface="Symbol"/>
                <a:cs typeface="Symbol"/>
              </a:rPr>
              <a:t></a:t>
            </a:r>
            <a:r>
              <a:rPr sz="1500" spc="-19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500" i="1" spc="-19" dirty="0">
                <a:solidFill>
                  <a:prstClr val="black"/>
                </a:solidFill>
                <a:latin typeface="Times New Roman"/>
                <a:cs typeface="Times New Roman"/>
              </a:rPr>
              <a:t>f</a:t>
            </a:r>
            <a:endParaRPr sz="15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8891429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2362601" y="1312413"/>
            <a:ext cx="2149735" cy="1663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591984" y="1312413"/>
            <a:ext cx="2149735" cy="16638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821377" y="1312413"/>
            <a:ext cx="2149735" cy="166381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33211" y="1312413"/>
            <a:ext cx="2149735" cy="166381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541389" y="2700508"/>
            <a:ext cx="3838575" cy="532358"/>
          </a:xfrm>
          <a:prstGeom prst="rect">
            <a:avLst/>
          </a:prstGeom>
        </p:spPr>
        <p:txBody>
          <a:bodyPr vert="horz" wrap="square" lIns="0" tIns="184309" rIns="0" bIns="0" rtlCol="0">
            <a:spAutoFit/>
          </a:bodyPr>
          <a:lstStyle/>
          <a:p>
            <a:pPr marL="399574">
              <a:spcBef>
                <a:spcPts val="1451"/>
              </a:spcBef>
              <a:tabLst>
                <a:tab pos="2519363" algn="l"/>
              </a:tabLst>
            </a:pPr>
            <a:r>
              <a:rPr sz="1400" i="1" spc="-30" dirty="0">
                <a:solidFill>
                  <a:prstClr val="black"/>
                </a:solidFill>
                <a:latin typeface="Times New Roman"/>
                <a:cs typeface="Times New Roman"/>
              </a:rPr>
              <a:t>dilate</a:t>
            </a:r>
            <a:r>
              <a:rPr sz="3400" spc="-45" baseline="-3703" dirty="0">
                <a:solidFill>
                  <a:prstClr val="black"/>
                </a:solidFill>
                <a:latin typeface="Symbol"/>
                <a:cs typeface="Symbol"/>
              </a:rPr>
              <a:t></a:t>
            </a:r>
            <a:r>
              <a:rPr sz="3400" spc="-613" baseline="-3703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400" i="1" spc="4" dirty="0">
                <a:solidFill>
                  <a:prstClr val="black"/>
                </a:solidFill>
                <a:latin typeface="Times New Roman"/>
                <a:cs typeface="Times New Roman"/>
              </a:rPr>
              <a:t>f </a:t>
            </a:r>
            <a:r>
              <a:rPr sz="1400" spc="4" dirty="0">
                <a:solidFill>
                  <a:prstClr val="black"/>
                </a:solidFill>
                <a:latin typeface="Times New Roman"/>
                <a:cs typeface="Times New Roman"/>
              </a:rPr>
              <a:t>, </a:t>
            </a:r>
            <a:r>
              <a:rPr sz="1400" i="1" spc="-60" dirty="0">
                <a:solidFill>
                  <a:prstClr val="black"/>
                </a:solidFill>
                <a:latin typeface="Times New Roman"/>
                <a:cs typeface="Times New Roman"/>
              </a:rPr>
              <a:t>w</a:t>
            </a:r>
            <a:r>
              <a:rPr sz="1200" spc="-90" baseline="-31746" dirty="0">
                <a:solidFill>
                  <a:prstClr val="black"/>
                </a:solidFill>
                <a:latin typeface="Times New Roman"/>
                <a:cs typeface="Times New Roman"/>
              </a:rPr>
              <a:t>1</a:t>
            </a:r>
            <a:r>
              <a:rPr sz="1200" spc="-118" baseline="-31746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3400" spc="-422" baseline="-3703" dirty="0">
                <a:solidFill>
                  <a:prstClr val="black"/>
                </a:solidFill>
                <a:latin typeface="Symbol"/>
                <a:cs typeface="Symbol"/>
              </a:rPr>
              <a:t></a:t>
            </a:r>
            <a:r>
              <a:rPr sz="3400" spc="-422" baseline="-3703" dirty="0">
                <a:solidFill>
                  <a:prstClr val="black"/>
                </a:solidFill>
                <a:latin typeface="Times New Roman"/>
                <a:cs typeface="Times New Roman"/>
              </a:rPr>
              <a:t>	</a:t>
            </a:r>
            <a:r>
              <a:rPr sz="1400" i="1" spc="-41" dirty="0">
                <a:solidFill>
                  <a:prstClr val="black"/>
                </a:solidFill>
                <a:latin typeface="Times New Roman"/>
                <a:cs typeface="Times New Roman"/>
              </a:rPr>
              <a:t>dilate</a:t>
            </a:r>
            <a:r>
              <a:rPr sz="3400" spc="-62" baseline="-3703" dirty="0">
                <a:solidFill>
                  <a:prstClr val="black"/>
                </a:solidFill>
                <a:latin typeface="Symbol"/>
                <a:cs typeface="Symbol"/>
              </a:rPr>
              <a:t></a:t>
            </a:r>
            <a:r>
              <a:rPr sz="3400" spc="-309" baseline="-3703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400" i="1" spc="-4" dirty="0">
                <a:solidFill>
                  <a:prstClr val="black"/>
                </a:solidFill>
                <a:latin typeface="Times New Roman"/>
                <a:cs typeface="Times New Roman"/>
              </a:rPr>
              <a:t>f</a:t>
            </a:r>
            <a:r>
              <a:rPr sz="1400" i="1" spc="-64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400" spc="-4" dirty="0">
                <a:solidFill>
                  <a:prstClr val="black"/>
                </a:solidFill>
                <a:latin typeface="Times New Roman"/>
                <a:cs typeface="Times New Roman"/>
              </a:rPr>
              <a:t>,</a:t>
            </a:r>
            <a:r>
              <a:rPr sz="1400" spc="-199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400" i="1" spc="-38" dirty="0">
                <a:solidFill>
                  <a:prstClr val="black"/>
                </a:solidFill>
                <a:latin typeface="Times New Roman"/>
                <a:cs typeface="Times New Roman"/>
              </a:rPr>
              <a:t>w</a:t>
            </a:r>
            <a:r>
              <a:rPr sz="1200" spc="-56" baseline="-30303" dirty="0">
                <a:solidFill>
                  <a:prstClr val="black"/>
                </a:solidFill>
                <a:latin typeface="Times New Roman"/>
                <a:cs typeface="Times New Roman"/>
              </a:rPr>
              <a:t>1</a:t>
            </a:r>
            <a:r>
              <a:rPr sz="1400" spc="-38" dirty="0">
                <a:solidFill>
                  <a:prstClr val="black"/>
                </a:solidFill>
                <a:latin typeface="Times New Roman"/>
                <a:cs typeface="Times New Roman"/>
              </a:rPr>
              <a:t>,</a:t>
            </a:r>
            <a:r>
              <a:rPr sz="1400" spc="-199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400" i="1" spc="-45" dirty="0">
                <a:solidFill>
                  <a:prstClr val="black"/>
                </a:solidFill>
                <a:latin typeface="Times New Roman"/>
                <a:cs typeface="Times New Roman"/>
              </a:rPr>
              <a:t>w</a:t>
            </a:r>
            <a:r>
              <a:rPr sz="1200" spc="-67" baseline="-30303" dirty="0">
                <a:solidFill>
                  <a:prstClr val="black"/>
                </a:solidFill>
                <a:latin typeface="Times New Roman"/>
                <a:cs typeface="Times New Roman"/>
              </a:rPr>
              <a:t>2</a:t>
            </a:r>
            <a:r>
              <a:rPr sz="1200" spc="-45" baseline="-30303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3400" spc="-422" baseline="-3703" dirty="0">
                <a:solidFill>
                  <a:prstClr val="black"/>
                </a:solidFill>
                <a:latin typeface="Symbol"/>
                <a:cs typeface="Symbol"/>
              </a:rPr>
              <a:t></a:t>
            </a:r>
            <a:endParaRPr sz="3400" baseline="-3703" dirty="0">
              <a:solidFill>
                <a:prstClr val="black"/>
              </a:solidFill>
              <a:latin typeface="Symbol"/>
              <a:cs typeface="Symbol"/>
            </a:endParaRPr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Cascaded </a:t>
            </a:r>
            <a:r>
              <a:rPr lang="en-GB" dirty="0" smtClean="0"/>
              <a:t>dilations</a:t>
            </a:r>
            <a:endParaRPr lang="en-GB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object 9"/>
          <p:cNvSpPr txBox="1"/>
          <p:nvPr/>
        </p:nvSpPr>
        <p:spPr>
          <a:xfrm>
            <a:off x="7187638" y="2875370"/>
            <a:ext cx="1435417" cy="356235"/>
          </a:xfrm>
          <a:prstGeom prst="rect">
            <a:avLst/>
          </a:prstGeom>
        </p:spPr>
        <p:txBody>
          <a:bodyPr vert="horz" wrap="square" lIns="0" tIns="9049" rIns="0" bIns="0" rtlCol="0">
            <a:spAutoFit/>
          </a:bodyPr>
          <a:lstStyle/>
          <a:p>
            <a:pPr marL="28575">
              <a:spcBef>
                <a:spcPts val="71"/>
              </a:spcBef>
            </a:pPr>
            <a:r>
              <a:rPr sz="1400" i="1" spc="-30" dirty="0">
                <a:solidFill>
                  <a:prstClr val="black"/>
                </a:solidFill>
                <a:latin typeface="Times New Roman"/>
                <a:cs typeface="Times New Roman"/>
              </a:rPr>
              <a:t>dilate</a:t>
            </a:r>
            <a:r>
              <a:rPr sz="3300" spc="-45" baseline="-3766" dirty="0">
                <a:solidFill>
                  <a:prstClr val="black"/>
                </a:solidFill>
                <a:latin typeface="Symbol"/>
                <a:cs typeface="Symbol"/>
              </a:rPr>
              <a:t></a:t>
            </a:r>
            <a:r>
              <a:rPr sz="3300" spc="-281" baseline="-3766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400" i="1" spc="4" dirty="0">
                <a:solidFill>
                  <a:prstClr val="black"/>
                </a:solidFill>
                <a:latin typeface="Times New Roman"/>
                <a:cs typeface="Times New Roman"/>
              </a:rPr>
              <a:t>f</a:t>
            </a:r>
            <a:r>
              <a:rPr sz="1400" i="1" spc="-53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400" spc="4" dirty="0">
                <a:solidFill>
                  <a:prstClr val="black"/>
                </a:solidFill>
                <a:latin typeface="Times New Roman"/>
                <a:cs typeface="Times New Roman"/>
              </a:rPr>
              <a:t>,</a:t>
            </a:r>
            <a:r>
              <a:rPr sz="1400" spc="-184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400" i="1" spc="-23" dirty="0">
                <a:solidFill>
                  <a:prstClr val="black"/>
                </a:solidFill>
                <a:latin typeface="Times New Roman"/>
                <a:cs typeface="Times New Roman"/>
              </a:rPr>
              <a:t>w</a:t>
            </a:r>
            <a:r>
              <a:rPr sz="1200" spc="-33" baseline="-31746" dirty="0">
                <a:solidFill>
                  <a:prstClr val="black"/>
                </a:solidFill>
                <a:latin typeface="Times New Roman"/>
                <a:cs typeface="Times New Roman"/>
              </a:rPr>
              <a:t>1</a:t>
            </a:r>
            <a:r>
              <a:rPr sz="1400" spc="-23" dirty="0">
                <a:solidFill>
                  <a:prstClr val="black"/>
                </a:solidFill>
                <a:latin typeface="Times New Roman"/>
                <a:cs typeface="Times New Roman"/>
              </a:rPr>
              <a:t>,</a:t>
            </a:r>
            <a:r>
              <a:rPr sz="1400" spc="-188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400" i="1" spc="-26" dirty="0">
                <a:solidFill>
                  <a:prstClr val="black"/>
                </a:solidFill>
                <a:latin typeface="Times New Roman"/>
                <a:cs typeface="Times New Roman"/>
              </a:rPr>
              <a:t>w</a:t>
            </a:r>
            <a:r>
              <a:rPr sz="1200" spc="-39" baseline="-31746" dirty="0">
                <a:solidFill>
                  <a:prstClr val="black"/>
                </a:solidFill>
                <a:latin typeface="Times New Roman"/>
                <a:cs typeface="Times New Roman"/>
              </a:rPr>
              <a:t>2</a:t>
            </a:r>
            <a:r>
              <a:rPr sz="1200" spc="-118" baseline="-31746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400" spc="4" dirty="0">
                <a:solidFill>
                  <a:prstClr val="black"/>
                </a:solidFill>
                <a:latin typeface="Times New Roman"/>
                <a:cs typeface="Times New Roman"/>
              </a:rPr>
              <a:t>,</a:t>
            </a:r>
            <a:r>
              <a:rPr sz="1400" spc="-184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400" i="1" spc="-34" dirty="0">
                <a:solidFill>
                  <a:prstClr val="black"/>
                </a:solidFill>
                <a:latin typeface="Times New Roman"/>
                <a:cs typeface="Times New Roman"/>
              </a:rPr>
              <a:t>w</a:t>
            </a:r>
            <a:r>
              <a:rPr sz="1200" spc="-50" baseline="-31746" dirty="0">
                <a:solidFill>
                  <a:prstClr val="black"/>
                </a:solidFill>
                <a:latin typeface="Times New Roman"/>
                <a:cs typeface="Times New Roman"/>
              </a:rPr>
              <a:t>3</a:t>
            </a:r>
            <a:r>
              <a:rPr sz="1200" spc="-107" baseline="-31746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3300" spc="-405" baseline="-3766" dirty="0">
                <a:solidFill>
                  <a:prstClr val="black"/>
                </a:solidFill>
                <a:latin typeface="Symbol"/>
                <a:cs typeface="Symbol"/>
              </a:rPr>
              <a:t></a:t>
            </a:r>
            <a:endParaRPr sz="3300" baseline="-3766">
              <a:solidFill>
                <a:prstClr val="black"/>
              </a:solidFill>
              <a:latin typeface="Symbol"/>
              <a:cs typeface="Symbo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75077" y="2974425"/>
            <a:ext cx="69056" cy="234315"/>
          </a:xfrm>
          <a:prstGeom prst="rect">
            <a:avLst/>
          </a:prstGeom>
        </p:spPr>
        <p:txBody>
          <a:bodyPr vert="horz" wrap="square" lIns="0" tIns="12383" rIns="0" bIns="0" rtlCol="0">
            <a:spAutoFit/>
          </a:bodyPr>
          <a:lstStyle/>
          <a:p>
            <a:pPr marL="9525">
              <a:spcBef>
                <a:spcPts val="98"/>
              </a:spcBef>
            </a:pPr>
            <a:r>
              <a:rPr sz="1400" i="1" spc="4" dirty="0">
                <a:solidFill>
                  <a:prstClr val="black"/>
                </a:solidFill>
                <a:latin typeface="Times New Roman"/>
                <a:cs typeface="Times New Roman"/>
              </a:rPr>
              <a:t>f</a:t>
            </a:r>
            <a:endParaRPr sz="14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7116F3FB-BDD4-4BEE-9637-8ECBC4595D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40660" y="3314560"/>
            <a:ext cx="3943350" cy="1078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445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9049" rIns="0" bIns="0" rtlCol="0">
            <a:spAutoFit/>
          </a:bodyPr>
          <a:lstStyle/>
          <a:p>
            <a:pPr marL="9525">
              <a:spcBef>
                <a:spcPts val="71"/>
              </a:spcBef>
            </a:pPr>
            <a:r>
              <a:rPr spc="-4" dirty="0">
                <a:solidFill>
                  <a:srgbClr val="000000"/>
                </a:solidFill>
              </a:rPr>
              <a:t>Cascaded</a:t>
            </a:r>
            <a:r>
              <a:rPr spc="-53" dirty="0">
                <a:solidFill>
                  <a:srgbClr val="000000"/>
                </a:solidFill>
              </a:rPr>
              <a:t> </a:t>
            </a:r>
            <a:r>
              <a:rPr spc="-4" dirty="0">
                <a:solidFill>
                  <a:srgbClr val="000000"/>
                </a:solidFill>
              </a:rPr>
              <a:t>erosions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Cascaded erosions can be lumped into single </a:t>
            </a:r>
            <a:r>
              <a:rPr lang="en-GB" dirty="0" smtClean="0"/>
              <a:t>erosion</a:t>
            </a:r>
            <a:endParaRPr lang="vi-VN" dirty="0" smtClean="0"/>
          </a:p>
          <a:p>
            <a:endParaRPr lang="vi-VN" dirty="0"/>
          </a:p>
          <a:p>
            <a:endParaRPr lang="vi-VN" dirty="0" smtClean="0"/>
          </a:p>
          <a:p>
            <a:endParaRPr lang="vi-VN" dirty="0"/>
          </a:p>
          <a:p>
            <a:endParaRPr lang="vi-VN" dirty="0" smtClean="0"/>
          </a:p>
          <a:p>
            <a:endParaRPr lang="vi-VN" dirty="0"/>
          </a:p>
          <a:p>
            <a:endParaRPr lang="vi-VN" dirty="0" smtClean="0"/>
          </a:p>
          <a:p>
            <a:pPr lvl="2"/>
            <a:endParaRPr lang="vi-VN" dirty="0" smtClean="0"/>
          </a:p>
          <a:p>
            <a:pPr lvl="2"/>
            <a:r>
              <a:rPr lang="en-GB" dirty="0" smtClean="0"/>
              <a:t>New </a:t>
            </a:r>
            <a:r>
              <a:rPr lang="en-GB" dirty="0"/>
              <a:t>structuring element (SE) is not the erosion of one SE  by the other, but dilation.</a:t>
            </a:r>
          </a:p>
          <a:p>
            <a:pPr lvl="2"/>
            <a:endParaRPr lang="en-GB" dirty="0"/>
          </a:p>
          <a:p>
            <a:endParaRPr lang="en-GB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4053CEA1-65EC-43E7-B41D-4B04F9DFAA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1675" y="1484090"/>
            <a:ext cx="5200650" cy="2193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305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hlinkClick r:id="rId2"/>
              </a:rPr>
              <a:t>https://docs.opencv.org/4.x/d7/d1b/group__imgproc__</a:t>
            </a:r>
            <a:r>
              <a:rPr lang="en-GB" dirty="0" smtClean="0">
                <a:hlinkClick r:id="rId2"/>
              </a:rPr>
              <a:t>misc.html#gaa42a3e6ef26247da787bf34030ed772c</a:t>
            </a:r>
          </a:p>
          <a:p>
            <a:r>
              <a:rPr lang="en-GB" dirty="0">
                <a:hlinkClick r:id="rId2"/>
              </a:rPr>
              <a:t>https://www.geeksforgeeks.org/apply-a-gauss-filter-to-an-image-with-python</a:t>
            </a:r>
            <a:r>
              <a:rPr lang="en-GB" dirty="0" smtClean="0">
                <a:hlinkClick r:id="rId2"/>
              </a:rPr>
              <a:t>/</a:t>
            </a:r>
          </a:p>
          <a:p>
            <a:r>
              <a:rPr lang="en-GB" dirty="0">
                <a:hlinkClick r:id="rId2"/>
              </a:rPr>
              <a:t>https://theailearner.com/tag/adaptive-thresholding/</a:t>
            </a:r>
            <a:endParaRPr lang="en-GB" dirty="0" smtClean="0">
              <a:hlinkClick r:id="rId2"/>
            </a:endParaRPr>
          </a:p>
          <a:p>
            <a:r>
              <a:rPr lang="en-GB" dirty="0">
                <a:hlinkClick r:id="rId2"/>
              </a:rPr>
              <a:t>https://dsp.stackexchange.com/questions/54375/how-to-approximate-gaussian-kernel-for-image-blur</a:t>
            </a:r>
          </a:p>
          <a:p>
            <a:r>
              <a:rPr lang="en-GB" dirty="0" smtClean="0">
                <a:hlinkClick r:id="rId2"/>
              </a:rPr>
              <a:t>https</a:t>
            </a:r>
            <a:r>
              <a:rPr lang="en-GB" dirty="0">
                <a:hlinkClick r:id="rId2"/>
              </a:rPr>
              <a:t>://</a:t>
            </a:r>
            <a:r>
              <a:rPr lang="en-GB" dirty="0" smtClean="0">
                <a:hlinkClick r:id="rId2"/>
              </a:rPr>
              <a:t>docs.opencv.org/</a:t>
            </a:r>
            <a:endParaRPr lang="en-GB" dirty="0" smtClean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57296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ngles">
  <a:themeElements>
    <a:clrScheme name="Angles">
      <a:dk1>
        <a:srgbClr val="000000"/>
      </a:dk1>
      <a:lt1>
        <a:srgbClr val="FFFFFF"/>
      </a:lt1>
      <a:dk2>
        <a:srgbClr val="434342"/>
      </a:dk2>
      <a:lt2>
        <a:srgbClr val="CDD7D9"/>
      </a:lt2>
      <a:accent1>
        <a:srgbClr val="797B7E"/>
      </a:accent1>
      <a:accent2>
        <a:srgbClr val="F96A1B"/>
      </a:accent2>
      <a:accent3>
        <a:srgbClr val="08A1D9"/>
      </a:accent3>
      <a:accent4>
        <a:srgbClr val="7C984A"/>
      </a:accent4>
      <a:accent5>
        <a:srgbClr val="C2AD8D"/>
      </a:accent5>
      <a:accent6>
        <a:srgbClr val="506E94"/>
      </a:accent6>
      <a:hlink>
        <a:srgbClr val="5F5F5F"/>
      </a:hlink>
      <a:folHlink>
        <a:srgbClr val="969696"/>
      </a:folHlink>
    </a:clrScheme>
    <a:fontScheme name="Angles">
      <a:majorFont>
        <a:latin typeface="Franklin Gothic Medium"/>
        <a:ea typeface=""/>
        <a:cs typeface=""/>
        <a:font script="Jpan" typeface="HG創英角ｺﾞｼｯｸUB"/>
        <a:font script="Hang" typeface="돋움"/>
        <a:font script="Hans" typeface="微软雅黑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Jpan" typeface="ＭＳ Ｐゴシック"/>
        <a:font script="Hang" typeface="맑은 고딕"/>
        <a:font script="Hans" typeface="隶书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0000"/>
                <a:shade val="85000"/>
              </a:schemeClr>
              <a:schemeClr val="phClr">
                <a:tint val="95000"/>
                <a:shade val="99000"/>
              </a:schemeClr>
            </a:duotone>
          </a:blip>
          <a:tile tx="0" ty="0" sx="100000" sy="100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tint val="93000"/>
                <a:shade val="85000"/>
              </a:schemeClr>
              <a:schemeClr val="phClr">
                <a:tint val="96000"/>
                <a:shade val="99000"/>
              </a:schemeClr>
            </a:duotone>
          </a:blip>
          <a:tile tx="0" ty="0" sx="90000" sy="9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Angles</Template>
  <TotalTime>8862</TotalTime>
  <Words>2589</Words>
  <Application>Microsoft Office PowerPoint</Application>
  <PresentationFormat>On-screen Show (16:9)</PresentationFormat>
  <Paragraphs>1112</Paragraphs>
  <Slides>95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95</vt:i4>
      </vt:variant>
    </vt:vector>
  </HeadingPairs>
  <TitlesOfParts>
    <vt:vector size="96" baseType="lpstr">
      <vt:lpstr>Angles</vt:lpstr>
      <vt:lpstr>  Morphological   Operations   (Digital Image Processing)</vt:lpstr>
      <vt:lpstr>Morphological Operations</vt:lpstr>
      <vt:lpstr>Binary image processing</vt:lpstr>
      <vt:lpstr>What is Thresholding? </vt:lpstr>
      <vt:lpstr>Thresholding</vt:lpstr>
      <vt:lpstr>Thresholding</vt:lpstr>
      <vt:lpstr>PowerPoint Presentation</vt:lpstr>
      <vt:lpstr>Thresholding</vt:lpstr>
      <vt:lpstr>Thresholding</vt:lpstr>
      <vt:lpstr>Thresholding</vt:lpstr>
      <vt:lpstr>Thresholding</vt:lpstr>
      <vt:lpstr>Image thresholding</vt:lpstr>
      <vt:lpstr>Image thresholding</vt:lpstr>
      <vt:lpstr>PowerPoint Presentation</vt:lpstr>
      <vt:lpstr>PowerPoint Presentation</vt:lpstr>
      <vt:lpstr>PowerPoint Presentation</vt:lpstr>
      <vt:lpstr>PowerPoint Presentation</vt:lpstr>
      <vt:lpstr>Thresholding examples</vt:lpstr>
      <vt:lpstr>Input 1</vt:lpstr>
      <vt:lpstr>Ex .1a</vt:lpstr>
      <vt:lpstr>Ex .1b</vt:lpstr>
      <vt:lpstr>Ex .1c</vt:lpstr>
      <vt:lpstr>Ex .1d</vt:lpstr>
      <vt:lpstr>Ex .1e</vt:lpstr>
      <vt:lpstr>Ex .1f</vt:lpstr>
      <vt:lpstr>Ex .1g</vt:lpstr>
      <vt:lpstr>Ex .1h</vt:lpstr>
      <vt:lpstr>Ex .1i</vt:lpstr>
      <vt:lpstr>Otsu’s Thresholding</vt:lpstr>
      <vt:lpstr>Otsu’s Thresholding (ct)</vt:lpstr>
      <vt:lpstr>Otsu’s Thresholding (ct)</vt:lpstr>
      <vt:lpstr>Otsu’s Thresholding (ct)</vt:lpstr>
      <vt:lpstr>Otsu’s Thresholding (ct)</vt:lpstr>
      <vt:lpstr>Otsu’s Thresholding (ct)</vt:lpstr>
      <vt:lpstr>Otsu’s Thresholding (ct)</vt:lpstr>
      <vt:lpstr>Otsu’s Thresholding (ct)</vt:lpstr>
      <vt:lpstr>Otsu’s Thresholding (ct)</vt:lpstr>
      <vt:lpstr>Otsu’s Thresholding</vt:lpstr>
      <vt:lpstr>Ex. 3</vt:lpstr>
      <vt:lpstr>Adaptive Thresholding</vt:lpstr>
      <vt:lpstr>Adaptive Thresholding (ct)</vt:lpstr>
      <vt:lpstr>Adaptive Thresholding (ct)</vt:lpstr>
      <vt:lpstr>Adaptive Thresholding (ct)</vt:lpstr>
      <vt:lpstr>Adaptive Thresholding (ct)</vt:lpstr>
      <vt:lpstr>Ex. 4</vt:lpstr>
      <vt:lpstr>Morphological Image Processing</vt:lpstr>
      <vt:lpstr>PowerPoint Presentation</vt:lpstr>
      <vt:lpstr>Morphological operations</vt:lpstr>
      <vt:lpstr>Structure elements</vt:lpstr>
      <vt:lpstr>PowerPoint Presentation</vt:lpstr>
      <vt:lpstr>PowerPoint Presentation</vt:lpstr>
      <vt:lpstr>HIT vs FIT</vt:lpstr>
      <vt:lpstr>Erosion example</vt:lpstr>
      <vt:lpstr>PowerPoint Presentation</vt:lpstr>
      <vt:lpstr>Erosion</vt:lpstr>
      <vt:lpstr>PowerPoint Presentation</vt:lpstr>
      <vt:lpstr>PowerPoint Presentation</vt:lpstr>
      <vt:lpstr>Binary erosion with square structuring element</vt:lpstr>
      <vt:lpstr>Example: blob separation/detection by erosion</vt:lpstr>
      <vt:lpstr>Example: blob separation/detection by erosion</vt:lpstr>
      <vt:lpstr>Example: chain link fence hole detection</vt:lpstr>
      <vt:lpstr>Ex. 5</vt:lpstr>
      <vt:lpstr>Dilation example</vt:lpstr>
      <vt:lpstr>PowerPoint Presentation</vt:lpstr>
      <vt:lpstr>Dilation</vt:lpstr>
      <vt:lpstr>PowerPoint Presentation</vt:lpstr>
      <vt:lpstr>PowerPoint Presentation</vt:lpstr>
      <vt:lpstr>Binary dilation with square structuring element</vt:lpstr>
      <vt:lpstr>Ex. 6</vt:lpstr>
      <vt:lpstr>Relationship between dilation and erosion</vt:lpstr>
      <vt:lpstr>Opening and closing</vt:lpstr>
      <vt:lpstr>PowerPoint Presentation</vt:lpstr>
      <vt:lpstr>Small hole removal by closing</vt:lpstr>
      <vt:lpstr>Ex. 7</vt:lpstr>
      <vt:lpstr>Ex. 8</vt:lpstr>
      <vt:lpstr>Ex. 9</vt:lpstr>
      <vt:lpstr>Morphological edge detectors</vt:lpstr>
      <vt:lpstr>Recognition by erosion</vt:lpstr>
      <vt:lpstr>PowerPoint Presentation</vt:lpstr>
      <vt:lpstr>Recognition by erosion</vt:lpstr>
      <vt:lpstr>PowerPoint Presentation</vt:lpstr>
      <vt:lpstr>Hit-miss filter</vt:lpstr>
      <vt:lpstr>Hit-miss filter</vt:lpstr>
      <vt:lpstr>PowerPoint Presentation</vt:lpstr>
      <vt:lpstr>Dilation/erosion for gray-level images</vt:lpstr>
      <vt:lpstr>Dilation in Grascale image – Ex. 10</vt:lpstr>
      <vt:lpstr>1-d illustration of erosion and dilation</vt:lpstr>
      <vt:lpstr>Image example</vt:lpstr>
      <vt:lpstr>Flat dilation with different structuring elements</vt:lpstr>
      <vt:lpstr>Example: counting coins</vt:lpstr>
      <vt:lpstr>Example: chain link fence hole detection</vt:lpstr>
      <vt:lpstr>Morphological edge detector</vt:lpstr>
      <vt:lpstr>Cascaded dilations</vt:lpstr>
      <vt:lpstr>Cascaded erosions</vt:lpstr>
      <vt:lpstr>References</vt:lpstr>
    </vt:vector>
  </TitlesOfParts>
  <Company>Delhi Technological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Digital Image Processing</dc:title>
  <dc:creator>Sahil Biswas</dc:creator>
  <cp:lastModifiedBy>Sinh Tran</cp:lastModifiedBy>
  <cp:revision>370</cp:revision>
  <dcterms:created xsi:type="dcterms:W3CDTF">2009-02-04T15:16:29Z</dcterms:created>
  <dcterms:modified xsi:type="dcterms:W3CDTF">2023-08-24T07:54:24Z</dcterms:modified>
</cp:coreProperties>
</file>